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9" r:id="rId3"/>
    <p:sldId id="261" r:id="rId4"/>
    <p:sldId id="260" r:id="rId5"/>
    <p:sldId id="262" r:id="rId6"/>
    <p:sldId id="266" r:id="rId7"/>
    <p:sldId id="267" r:id="rId8"/>
    <p:sldId id="264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D03"/>
    <a:srgbClr val="51A575"/>
    <a:srgbClr val="5EFC5E"/>
    <a:srgbClr val="79E1A3"/>
    <a:srgbClr val="AAEC6E"/>
    <a:srgbClr val="306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a Lubicka | Łukasiewicz – PORT" userId="8e6dde94-1cfd-4c84-aedc-eb146c793493" providerId="ADAL" clId="{798D816C-B66A-469E-B0B7-6A5793C3AD74}"/>
    <pc:docChg chg="custSel delSld modSld">
      <pc:chgData name="Beata Lubicka | Łukasiewicz – PORT" userId="8e6dde94-1cfd-4c84-aedc-eb146c793493" providerId="ADAL" clId="{798D816C-B66A-469E-B0B7-6A5793C3AD74}" dt="2024-10-02T13:33:45.432" v="38"/>
      <pc:docMkLst>
        <pc:docMk/>
      </pc:docMkLst>
      <pc:sldChg chg="delSp del mod">
        <pc:chgData name="Beata Lubicka | Łukasiewicz – PORT" userId="8e6dde94-1cfd-4c84-aedc-eb146c793493" providerId="ADAL" clId="{798D816C-B66A-469E-B0B7-6A5793C3AD74}" dt="2024-10-02T13:33:32.040" v="34" actId="47"/>
        <pc:sldMkLst>
          <pc:docMk/>
          <pc:sldMk cId="2581372792" sldId="256"/>
        </pc:sldMkLst>
        <pc:spChg chg="del">
          <ac:chgData name="Beata Lubicka | Łukasiewicz – PORT" userId="8e6dde94-1cfd-4c84-aedc-eb146c793493" providerId="ADAL" clId="{798D816C-B66A-469E-B0B7-6A5793C3AD74}" dt="2024-10-02T13:16:59.888" v="16" actId="478"/>
          <ac:spMkLst>
            <pc:docMk/>
            <pc:sldMk cId="2581372792" sldId="256"/>
            <ac:spMk id="5" creationId="{2D2BC170-0EBC-4E9E-5464-B8AF743CA5F1}"/>
          </ac:spMkLst>
        </pc:spChg>
      </pc:sldChg>
      <pc:sldChg chg="addSp delSp modSp mod">
        <pc:chgData name="Beata Lubicka | Łukasiewicz – PORT" userId="8e6dde94-1cfd-4c84-aedc-eb146c793493" providerId="ADAL" clId="{798D816C-B66A-469E-B0B7-6A5793C3AD74}" dt="2024-10-02T13:32:24.356" v="28"/>
        <pc:sldMkLst>
          <pc:docMk/>
          <pc:sldMk cId="1272071983" sldId="259"/>
        </pc:sldMkLst>
        <pc:spChg chg="del">
          <ac:chgData name="Beata Lubicka | Łukasiewicz – PORT" userId="8e6dde94-1cfd-4c84-aedc-eb146c793493" providerId="ADAL" clId="{798D816C-B66A-469E-B0B7-6A5793C3AD74}" dt="2024-10-02T13:16:17.313" v="4" actId="478"/>
          <ac:spMkLst>
            <pc:docMk/>
            <pc:sldMk cId="1272071983" sldId="259"/>
            <ac:spMk id="5" creationId="{2D2BC170-0EBC-4E9E-5464-B8AF743CA5F1}"/>
          </ac:spMkLst>
        </pc:spChg>
        <pc:picChg chg="add mod">
          <ac:chgData name="Beata Lubicka | Łukasiewicz – PORT" userId="8e6dde94-1cfd-4c84-aedc-eb146c793493" providerId="ADAL" clId="{798D816C-B66A-469E-B0B7-6A5793C3AD74}" dt="2024-10-02T13:31:36.694" v="22"/>
          <ac:picMkLst>
            <pc:docMk/>
            <pc:sldMk cId="1272071983" sldId="259"/>
            <ac:picMk id="8" creationId="{5D62FAAA-DC6A-0944-A514-BBC2C591800C}"/>
          </ac:picMkLst>
        </pc:picChg>
        <pc:picChg chg="add mod">
          <ac:chgData name="Beata Lubicka | Łukasiewicz – PORT" userId="8e6dde94-1cfd-4c84-aedc-eb146c793493" providerId="ADAL" clId="{798D816C-B66A-469E-B0B7-6A5793C3AD74}" dt="2024-10-02T13:32:24.356" v="28"/>
          <ac:picMkLst>
            <pc:docMk/>
            <pc:sldMk cId="1272071983" sldId="259"/>
            <ac:picMk id="10" creationId="{31363842-DDE6-4ACE-AB6F-F7F127DC2C70}"/>
          </ac:picMkLst>
        </pc:picChg>
      </pc:sldChg>
      <pc:sldChg chg="addSp delSp modSp mod">
        <pc:chgData name="Beata Lubicka | Łukasiewicz – PORT" userId="8e6dde94-1cfd-4c84-aedc-eb146c793493" providerId="ADAL" clId="{798D816C-B66A-469E-B0B7-6A5793C3AD74}" dt="2024-10-02T13:32:16.121" v="27"/>
        <pc:sldMkLst>
          <pc:docMk/>
          <pc:sldMk cId="3754708135" sldId="260"/>
        </pc:sldMkLst>
        <pc:spChg chg="del">
          <ac:chgData name="Beata Lubicka | Łukasiewicz – PORT" userId="8e6dde94-1cfd-4c84-aedc-eb146c793493" providerId="ADAL" clId="{798D816C-B66A-469E-B0B7-6A5793C3AD74}" dt="2024-10-02T13:16:05.819" v="3" actId="478"/>
          <ac:spMkLst>
            <pc:docMk/>
            <pc:sldMk cId="3754708135" sldId="260"/>
            <ac:spMk id="5" creationId="{2D2BC170-0EBC-4E9E-5464-B8AF743CA5F1}"/>
          </ac:spMkLst>
        </pc:spChg>
        <pc:picChg chg="add mod">
          <ac:chgData name="Beata Lubicka | Łukasiewicz – PORT" userId="8e6dde94-1cfd-4c84-aedc-eb146c793493" providerId="ADAL" clId="{798D816C-B66A-469E-B0B7-6A5793C3AD74}" dt="2024-10-02T13:32:16.121" v="27"/>
          <ac:picMkLst>
            <pc:docMk/>
            <pc:sldMk cId="3754708135" sldId="260"/>
            <ac:picMk id="3" creationId="{3FB1AABB-0639-4D36-B282-008416A9EF75}"/>
          </ac:picMkLst>
        </pc:picChg>
      </pc:sldChg>
      <pc:sldChg chg="del">
        <pc:chgData name="Beata Lubicka | Łukasiewicz – PORT" userId="8e6dde94-1cfd-4c84-aedc-eb146c793493" providerId="ADAL" clId="{798D816C-B66A-469E-B0B7-6A5793C3AD74}" dt="2024-10-02T13:16:38.384" v="10" actId="47"/>
        <pc:sldMkLst>
          <pc:docMk/>
          <pc:sldMk cId="2841413166" sldId="263"/>
        </pc:sldMkLst>
      </pc:sldChg>
      <pc:sldChg chg="addSp delSp modSp mod">
        <pc:chgData name="Beata Lubicka | Łukasiewicz – PORT" userId="8e6dde94-1cfd-4c84-aedc-eb146c793493" providerId="ADAL" clId="{798D816C-B66A-469E-B0B7-6A5793C3AD74}" dt="2024-10-02T13:33:05.685" v="32" actId="1076"/>
        <pc:sldMkLst>
          <pc:docMk/>
          <pc:sldMk cId="242405868" sldId="264"/>
        </pc:sldMkLst>
        <pc:spChg chg="del">
          <ac:chgData name="Beata Lubicka | Łukasiewicz – PORT" userId="8e6dde94-1cfd-4c84-aedc-eb146c793493" providerId="ADAL" clId="{798D816C-B66A-469E-B0B7-6A5793C3AD74}" dt="2024-10-02T13:16:41.735" v="11" actId="478"/>
          <ac:spMkLst>
            <pc:docMk/>
            <pc:sldMk cId="242405868" sldId="264"/>
            <ac:spMk id="5" creationId="{2D2BC170-0EBC-4E9E-5464-B8AF743CA5F1}"/>
          </ac:spMkLst>
        </pc:spChg>
        <pc:picChg chg="add mod">
          <ac:chgData name="Beata Lubicka | Łukasiewicz – PORT" userId="8e6dde94-1cfd-4c84-aedc-eb146c793493" providerId="ADAL" clId="{798D816C-B66A-469E-B0B7-6A5793C3AD74}" dt="2024-10-02T13:33:05.685" v="32" actId="1076"/>
          <ac:picMkLst>
            <pc:docMk/>
            <pc:sldMk cId="242405868" sldId="264"/>
            <ac:picMk id="11" creationId="{F3F2A45D-E63A-C377-8487-32304082A967}"/>
          </ac:picMkLst>
        </pc:picChg>
      </pc:sldChg>
      <pc:sldChg chg="addSp delSp modSp mod">
        <pc:chgData name="Beata Lubicka | Łukasiewicz – PORT" userId="8e6dde94-1cfd-4c84-aedc-eb146c793493" providerId="ADAL" clId="{798D816C-B66A-469E-B0B7-6A5793C3AD74}" dt="2024-10-02T13:32:38.257" v="30" actId="1076"/>
        <pc:sldMkLst>
          <pc:docMk/>
          <pc:sldMk cId="543655511" sldId="265"/>
        </pc:sldMkLst>
        <pc:spChg chg="del mod">
          <ac:chgData name="Beata Lubicka | Łukasiewicz – PORT" userId="8e6dde94-1cfd-4c84-aedc-eb146c793493" providerId="ADAL" clId="{798D816C-B66A-469E-B0B7-6A5793C3AD74}" dt="2024-10-02T13:16:00.569" v="2" actId="478"/>
          <ac:spMkLst>
            <pc:docMk/>
            <pc:sldMk cId="543655511" sldId="265"/>
            <ac:spMk id="5" creationId="{2D2BC170-0EBC-4E9E-5464-B8AF743CA5F1}"/>
          </ac:spMkLst>
        </pc:spChg>
        <pc:spChg chg="del">
          <ac:chgData name="Beata Lubicka | Łukasiewicz – PORT" userId="8e6dde94-1cfd-4c84-aedc-eb146c793493" providerId="ADAL" clId="{798D816C-B66A-469E-B0B7-6A5793C3AD74}" dt="2024-10-02T13:02:58.886" v="0" actId="478"/>
          <ac:spMkLst>
            <pc:docMk/>
            <pc:sldMk cId="543655511" sldId="265"/>
            <ac:spMk id="8" creationId="{E1527C75-23F9-DEB5-F4E6-243FEC518DEF}"/>
          </ac:spMkLst>
        </pc:spChg>
        <pc:picChg chg="add mod">
          <ac:chgData name="Beata Lubicka | Łukasiewicz – PORT" userId="8e6dde94-1cfd-4c84-aedc-eb146c793493" providerId="ADAL" clId="{798D816C-B66A-469E-B0B7-6A5793C3AD74}" dt="2024-10-02T13:32:38.257" v="30" actId="1076"/>
          <ac:picMkLst>
            <pc:docMk/>
            <pc:sldMk cId="543655511" sldId="265"/>
            <ac:picMk id="3" creationId="{DEA57DCC-41F7-5C99-D3F1-301EBA1B30B5}"/>
          </ac:picMkLst>
        </pc:picChg>
      </pc:sldChg>
      <pc:sldChg chg="addSp delSp modSp mod">
        <pc:chgData name="Beata Lubicka | Łukasiewicz – PORT" userId="8e6dde94-1cfd-4c84-aedc-eb146c793493" providerId="ADAL" clId="{798D816C-B66A-469E-B0B7-6A5793C3AD74}" dt="2024-10-02T13:31:46.802" v="23"/>
        <pc:sldMkLst>
          <pc:docMk/>
          <pc:sldMk cId="2562802270" sldId="266"/>
        </pc:sldMkLst>
        <pc:spChg chg="del">
          <ac:chgData name="Beata Lubicka | Łukasiewicz – PORT" userId="8e6dde94-1cfd-4c84-aedc-eb146c793493" providerId="ADAL" clId="{798D816C-B66A-469E-B0B7-6A5793C3AD74}" dt="2024-10-02T13:16:31.462" v="8" actId="478"/>
          <ac:spMkLst>
            <pc:docMk/>
            <pc:sldMk cId="2562802270" sldId="266"/>
            <ac:spMk id="5" creationId="{2D2BC170-0EBC-4E9E-5464-B8AF743CA5F1}"/>
          </ac:spMkLst>
        </pc:spChg>
        <pc:spChg chg="del mod">
          <ac:chgData name="Beata Lubicka | Łukasiewicz – PORT" userId="8e6dde94-1cfd-4c84-aedc-eb146c793493" providerId="ADAL" clId="{798D816C-B66A-469E-B0B7-6A5793C3AD74}" dt="2024-10-02T13:16:30.096" v="7"/>
          <ac:spMkLst>
            <pc:docMk/>
            <pc:sldMk cId="2562802270" sldId="266"/>
            <ac:spMk id="8" creationId="{E1527C75-23F9-DEB5-F4E6-243FEC518DEF}"/>
          </ac:spMkLst>
        </pc:spChg>
        <pc:picChg chg="add mod">
          <ac:chgData name="Beata Lubicka | Łukasiewicz – PORT" userId="8e6dde94-1cfd-4c84-aedc-eb146c793493" providerId="ADAL" clId="{798D816C-B66A-469E-B0B7-6A5793C3AD74}" dt="2024-10-02T13:31:46.802" v="23"/>
          <ac:picMkLst>
            <pc:docMk/>
            <pc:sldMk cId="2562802270" sldId="266"/>
            <ac:picMk id="3" creationId="{9B5897B6-3755-EE75-F1B1-DF8557E9AA9C}"/>
          </ac:picMkLst>
        </pc:picChg>
      </pc:sldChg>
      <pc:sldChg chg="addSp delSp modSp mod">
        <pc:chgData name="Beata Lubicka | Łukasiewicz – PORT" userId="8e6dde94-1cfd-4c84-aedc-eb146c793493" providerId="ADAL" clId="{798D816C-B66A-469E-B0B7-6A5793C3AD74}" dt="2024-10-02T13:32:04.597" v="26" actId="1076"/>
        <pc:sldMkLst>
          <pc:docMk/>
          <pc:sldMk cId="599646983" sldId="267"/>
        </pc:sldMkLst>
        <pc:spChg chg="del">
          <ac:chgData name="Beata Lubicka | Łukasiewicz – PORT" userId="8e6dde94-1cfd-4c84-aedc-eb146c793493" providerId="ADAL" clId="{798D816C-B66A-469E-B0B7-6A5793C3AD74}" dt="2024-10-02T13:16:35.297" v="9" actId="478"/>
          <ac:spMkLst>
            <pc:docMk/>
            <pc:sldMk cId="599646983" sldId="267"/>
            <ac:spMk id="5" creationId="{2D2BC170-0EBC-4E9E-5464-B8AF743CA5F1}"/>
          </ac:spMkLst>
        </pc:spChg>
        <pc:picChg chg="add mod">
          <ac:chgData name="Beata Lubicka | Łukasiewicz – PORT" userId="8e6dde94-1cfd-4c84-aedc-eb146c793493" providerId="ADAL" clId="{798D816C-B66A-469E-B0B7-6A5793C3AD74}" dt="2024-10-02T13:32:04.597" v="26" actId="1076"/>
          <ac:picMkLst>
            <pc:docMk/>
            <pc:sldMk cId="599646983" sldId="267"/>
            <ac:picMk id="4" creationId="{2EB17BBB-DFFB-F361-39FF-E0BE56291B8E}"/>
          </ac:picMkLst>
        </pc:picChg>
      </pc:sldChg>
      <pc:sldChg chg="addSp delSp modSp mod">
        <pc:chgData name="Beata Lubicka | Łukasiewicz – PORT" userId="8e6dde94-1cfd-4c84-aedc-eb146c793493" providerId="ADAL" clId="{798D816C-B66A-469E-B0B7-6A5793C3AD74}" dt="2024-10-02T13:33:21.285" v="33"/>
        <pc:sldMkLst>
          <pc:docMk/>
          <pc:sldMk cId="1240340973" sldId="268"/>
        </pc:sldMkLst>
        <pc:spChg chg="del">
          <ac:chgData name="Beata Lubicka | Łukasiewicz – PORT" userId="8e6dde94-1cfd-4c84-aedc-eb146c793493" providerId="ADAL" clId="{798D816C-B66A-469E-B0B7-6A5793C3AD74}" dt="2024-10-02T13:16:47.402" v="12" actId="478"/>
          <ac:spMkLst>
            <pc:docMk/>
            <pc:sldMk cId="1240340973" sldId="268"/>
            <ac:spMk id="5" creationId="{2D2BC170-0EBC-4E9E-5464-B8AF743CA5F1}"/>
          </ac:spMkLst>
        </pc:spChg>
        <pc:spChg chg="del mod">
          <ac:chgData name="Beata Lubicka | Łukasiewicz – PORT" userId="8e6dde94-1cfd-4c84-aedc-eb146c793493" providerId="ADAL" clId="{798D816C-B66A-469E-B0B7-6A5793C3AD74}" dt="2024-10-02T13:16:56.221" v="15"/>
          <ac:spMkLst>
            <pc:docMk/>
            <pc:sldMk cId="1240340973" sldId="268"/>
            <ac:spMk id="8" creationId="{E1527C75-23F9-DEB5-F4E6-243FEC518DEF}"/>
          </ac:spMkLst>
        </pc:spChg>
        <pc:picChg chg="add mod">
          <ac:chgData name="Beata Lubicka | Łukasiewicz – PORT" userId="8e6dde94-1cfd-4c84-aedc-eb146c793493" providerId="ADAL" clId="{798D816C-B66A-469E-B0B7-6A5793C3AD74}" dt="2024-10-02T13:33:21.285" v="33"/>
          <ac:picMkLst>
            <pc:docMk/>
            <pc:sldMk cId="1240340973" sldId="268"/>
            <ac:picMk id="2" creationId="{09C82166-EF51-D7E1-A515-6BA6FC922DD5}"/>
          </ac:picMkLst>
        </pc:picChg>
      </pc:sldChg>
      <pc:sldChg chg="addSp delSp modSp mod">
        <pc:chgData name="Beata Lubicka | Łukasiewicz – PORT" userId="8e6dde94-1cfd-4c84-aedc-eb146c793493" providerId="ADAL" clId="{798D816C-B66A-469E-B0B7-6A5793C3AD74}" dt="2024-10-02T13:33:45.432" v="38"/>
        <pc:sldMkLst>
          <pc:docMk/>
          <pc:sldMk cId="2455264570" sldId="269"/>
        </pc:sldMkLst>
        <pc:spChg chg="del">
          <ac:chgData name="Beata Lubicka | Łukasiewicz – PORT" userId="8e6dde94-1cfd-4c84-aedc-eb146c793493" providerId="ADAL" clId="{798D816C-B66A-469E-B0B7-6A5793C3AD74}" dt="2024-10-02T13:17:03.215" v="17" actId="478"/>
          <ac:spMkLst>
            <pc:docMk/>
            <pc:sldMk cId="2455264570" sldId="269"/>
            <ac:spMk id="5" creationId="{2D2BC170-0EBC-4E9E-5464-B8AF743CA5F1}"/>
          </ac:spMkLst>
        </pc:spChg>
        <pc:spChg chg="del mod">
          <ac:chgData name="Beata Lubicka | Łukasiewicz – PORT" userId="8e6dde94-1cfd-4c84-aedc-eb146c793493" providerId="ADAL" clId="{798D816C-B66A-469E-B0B7-6A5793C3AD74}" dt="2024-10-02T13:33:45.432" v="38"/>
          <ac:spMkLst>
            <pc:docMk/>
            <pc:sldMk cId="2455264570" sldId="269"/>
            <ac:spMk id="8" creationId="{E1527C75-23F9-DEB5-F4E6-243FEC518DEF}"/>
          </ac:spMkLst>
        </pc:spChg>
        <pc:picChg chg="add mod">
          <ac:chgData name="Beata Lubicka | Łukasiewicz – PORT" userId="8e6dde94-1cfd-4c84-aedc-eb146c793493" providerId="ADAL" clId="{798D816C-B66A-469E-B0B7-6A5793C3AD74}" dt="2024-10-02T13:33:40.199" v="35"/>
          <ac:picMkLst>
            <pc:docMk/>
            <pc:sldMk cId="2455264570" sldId="269"/>
            <ac:picMk id="3" creationId="{08B2874B-C06F-FA2D-102B-FD48CBD1AD7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E00A-6951-80AC-89D2-B7B8CE477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10F61-90D1-E99E-91EF-61770E547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C6D71-A8A1-C3ED-B4F4-700600AD2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2721B-E6C3-6731-E4F0-2FD6A9BF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B8660-8609-CB96-DAFA-9838D046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321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67904-8B3E-CEC9-D440-B6D4B136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F76C6-AD55-DE69-F764-844EA5A84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9FA83-3569-F3B3-A16E-ACBCFCC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02E7B-CF71-0E4E-8E27-CBFA0310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DA67F-4835-7E05-4BF6-917F5E15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420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ECB2E-AD95-3273-CADB-DC0553431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16F47-B030-9165-D644-659A8854A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A3302-EBEA-1FB4-B20C-371D9C4E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F281C-C59D-85CA-55FF-640B4148E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04D34-9DD2-4DC0-8378-9BD94F358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48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5DBC-0D68-8FED-7438-3D601B87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5407-2119-CB14-B2D3-320143F8A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E4484-AB64-94DB-32E7-E9278216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42736-0DAF-BBA1-6ADC-1450671A1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2453E-8493-9882-9651-93D486A3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40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58A5-1B9B-EACE-10BC-30D4768B0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B7858-7E1A-ACDF-0729-3049B4C4C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2EFE2-84B2-09E0-3207-B7AD40FA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4220F-A7CA-7E2E-C87A-98864728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237F-BAE2-AC2F-6B25-B38A68E8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3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1124-732E-17CF-A8B9-ACDD432F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DE3E1-299E-C89C-7F2E-72A1743E2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8C710-BC98-E6F6-0618-FCD079E26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B2316-FF0F-3ABA-2C0A-E36C2184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A8E47-4804-5CDB-7809-58C5546FD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DF118-3E1E-1BC0-7655-7385F968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74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D08E1-B6D6-11DC-1CF3-F83DFCDD6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0A091-74AC-D6BF-3F1E-9FEA462F9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5C3A9-D179-C27D-CB61-FA1F185DC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92EF3-8545-8E3A-8052-D19911C35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121B0-C3C8-F523-DCB7-6332E9882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C18138-A063-8239-6261-DAD9003E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4E41CA-08DA-99FD-D50C-59F9C11B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93F03-E2B1-426B-42D2-E16F055F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1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0E64-5470-B651-3BE3-1FAC30A5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EA3B1-C951-EBA4-B91A-409FF07B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1A7DD-37E4-7815-125C-ED14348CA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A8C02-004B-CB81-8FA4-FCC530993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218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7675A5-512D-E2F0-CCA9-5EFCC3D3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22B8D-B581-4070-8A15-0558E7D5A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CA46C-43C3-040B-98FD-F70369CE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252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3B81-95C7-ACBC-4DB0-FE0C5A0F6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D7F5E-AD32-CCA2-F63A-5ECDCA82D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60042-0A85-50BE-305F-315968ED6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B4DFE-0A3E-8155-7618-7BA36B26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7E835-566B-4229-1F89-72331B85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CC6EA-AC53-8F47-F591-7A8FED9BC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382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FD1A-075F-960B-3FA0-8118C5DF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7FA298-6BB9-FFD7-38AD-432DF610E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92F33-93BE-535D-F28E-3863BC4D7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7FD40-B4D7-FF6C-61BD-8A54BBA2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02F39-E435-EDDB-8473-F8D74A3BA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088DA-B11C-CEF2-25BE-384FC38D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753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8C894C-EC3D-9DAA-0127-9F016777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B6B70-BEB0-0D3C-5CBE-494EF4716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B2FF5-D97A-6395-EB0D-4A48F2B38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6AAB0-17AA-4579-8555-47C1E1C6B735}" type="datetimeFigureOut">
              <a:rPr lang="pl-PL" smtClean="0"/>
              <a:t>2024-10-02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27753-DFAC-2873-31D4-28A595D04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5F1B-D92A-B5FA-EA08-2932577BA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0A621-B1F8-405F-965F-93C04610F3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19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605F6B-D3A1-9583-9F6F-A145BC44CD0D}"/>
              </a:ext>
            </a:extLst>
          </p:cNvPr>
          <p:cNvSpPr txBox="1"/>
          <p:nvPr/>
        </p:nvSpPr>
        <p:spPr>
          <a:xfrm>
            <a:off x="1637413" y="1235733"/>
            <a:ext cx="873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06245"/>
                </a:solidFill>
              </a:rPr>
              <a:t>Market Opportunity Navigator</a:t>
            </a:r>
            <a:endParaRPr lang="pl-PL" sz="3600" b="1" dirty="0">
              <a:solidFill>
                <a:srgbClr val="306245"/>
              </a:solidFill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B26F53D-5AA0-1AFC-3C62-2EF5B307DF97}"/>
              </a:ext>
            </a:extLst>
          </p:cNvPr>
          <p:cNvSpPr/>
          <p:nvPr/>
        </p:nvSpPr>
        <p:spPr>
          <a:xfrm>
            <a:off x="10494492" y="168677"/>
            <a:ext cx="1593413" cy="873298"/>
          </a:xfrm>
          <a:custGeom>
            <a:avLst/>
            <a:gdLst/>
            <a:ahLst/>
            <a:cxnLst/>
            <a:rect l="l" t="t" r="r" b="b"/>
            <a:pathLst>
              <a:path w="2150990" h="1109713">
                <a:moveTo>
                  <a:pt x="0" y="0"/>
                </a:moveTo>
                <a:lnTo>
                  <a:pt x="2150990" y="0"/>
                </a:lnTo>
                <a:lnTo>
                  <a:pt x="2150990" y="1109713"/>
                </a:lnTo>
                <a:lnTo>
                  <a:pt x="0" y="1109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17" t="-35985" r="-38721" b="-58350"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55729CF-8648-E50E-0E02-D549E2478115}"/>
              </a:ext>
            </a:extLst>
          </p:cNvPr>
          <p:cNvSpPr/>
          <p:nvPr/>
        </p:nvSpPr>
        <p:spPr>
          <a:xfrm>
            <a:off x="11440061" y="5476296"/>
            <a:ext cx="753550" cy="1274036"/>
          </a:xfrm>
          <a:custGeom>
            <a:avLst/>
            <a:gdLst/>
            <a:ahLst/>
            <a:cxnLst/>
            <a:rect l="l" t="t" r="r" b="b"/>
            <a:pathLst>
              <a:path w="1587160" h="2762226">
                <a:moveTo>
                  <a:pt x="0" y="0"/>
                </a:moveTo>
                <a:lnTo>
                  <a:pt x="1587161" y="0"/>
                </a:lnTo>
                <a:lnTo>
                  <a:pt x="1587161" y="2762226"/>
                </a:lnTo>
                <a:lnTo>
                  <a:pt x="0" y="27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41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0FF5AF-C486-92AC-C24A-7D4D989D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18"/>
          <a:stretch/>
        </p:blipFill>
        <p:spPr>
          <a:xfrm>
            <a:off x="280930" y="2349038"/>
            <a:ext cx="5231217" cy="36186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B1BAA7-A860-34B3-F8E7-25BE68073A5C}"/>
              </a:ext>
            </a:extLst>
          </p:cNvPr>
          <p:cNvSpPr txBox="1"/>
          <p:nvPr/>
        </p:nvSpPr>
        <p:spPr>
          <a:xfrm>
            <a:off x="5266660" y="2951991"/>
            <a:ext cx="7173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306245"/>
                </a:solidFill>
              </a:rPr>
              <a:t>WHERE TO PLAY?</a:t>
            </a:r>
          </a:p>
          <a:p>
            <a:pPr algn="ctr"/>
            <a:r>
              <a:rPr lang="en-GB" sz="3600" b="1" dirty="0"/>
              <a:t>2 steps for discovering your most valuable opportunities</a:t>
            </a:r>
            <a:endParaRPr lang="pl-PL" sz="36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A57DCC-41F7-5C99-D3F1-301EBA1B3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96" y="-1045173"/>
            <a:ext cx="3575263" cy="35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55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605F6B-D3A1-9583-9F6F-A145BC44CD0D}"/>
              </a:ext>
            </a:extLst>
          </p:cNvPr>
          <p:cNvSpPr txBox="1"/>
          <p:nvPr/>
        </p:nvSpPr>
        <p:spPr>
          <a:xfrm>
            <a:off x="1637413" y="1086873"/>
            <a:ext cx="873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06245"/>
                </a:solidFill>
              </a:rPr>
              <a:t>Prepare your Pitch</a:t>
            </a:r>
            <a:endParaRPr lang="pl-PL" sz="3600" b="1" dirty="0">
              <a:solidFill>
                <a:srgbClr val="306245"/>
              </a:solidFill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B26F53D-5AA0-1AFC-3C62-2EF5B307DF97}"/>
              </a:ext>
            </a:extLst>
          </p:cNvPr>
          <p:cNvSpPr/>
          <p:nvPr/>
        </p:nvSpPr>
        <p:spPr>
          <a:xfrm>
            <a:off x="10494492" y="168677"/>
            <a:ext cx="1593413" cy="873298"/>
          </a:xfrm>
          <a:custGeom>
            <a:avLst/>
            <a:gdLst/>
            <a:ahLst/>
            <a:cxnLst/>
            <a:rect l="l" t="t" r="r" b="b"/>
            <a:pathLst>
              <a:path w="2150990" h="1109713">
                <a:moveTo>
                  <a:pt x="0" y="0"/>
                </a:moveTo>
                <a:lnTo>
                  <a:pt x="2150990" y="0"/>
                </a:lnTo>
                <a:lnTo>
                  <a:pt x="2150990" y="1109713"/>
                </a:lnTo>
                <a:lnTo>
                  <a:pt x="0" y="1109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17" t="-35985" r="-38721" b="-58350"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55729CF-8648-E50E-0E02-D549E2478115}"/>
              </a:ext>
            </a:extLst>
          </p:cNvPr>
          <p:cNvSpPr/>
          <p:nvPr/>
        </p:nvSpPr>
        <p:spPr>
          <a:xfrm>
            <a:off x="11440061" y="5476296"/>
            <a:ext cx="753550" cy="1274036"/>
          </a:xfrm>
          <a:custGeom>
            <a:avLst/>
            <a:gdLst/>
            <a:ahLst/>
            <a:cxnLst/>
            <a:rect l="l" t="t" r="r" b="b"/>
            <a:pathLst>
              <a:path w="1587160" h="2762226">
                <a:moveTo>
                  <a:pt x="0" y="0"/>
                </a:moveTo>
                <a:lnTo>
                  <a:pt x="1587161" y="0"/>
                </a:lnTo>
                <a:lnTo>
                  <a:pt x="1587161" y="2762226"/>
                </a:lnTo>
                <a:lnTo>
                  <a:pt x="0" y="27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41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1BAA7-A860-34B3-F8E7-25BE68073A5C}"/>
              </a:ext>
            </a:extLst>
          </p:cNvPr>
          <p:cNvSpPr txBox="1"/>
          <p:nvPr/>
        </p:nvSpPr>
        <p:spPr>
          <a:xfrm>
            <a:off x="6007394" y="2373239"/>
            <a:ext cx="6197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306245"/>
                </a:solidFill>
              </a:rPr>
              <a:t>HOW DO I CONVEY THE MESSAGE?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4BC1D6-B64F-0434-2D3C-BF459B34C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60" y="1847063"/>
            <a:ext cx="5889536" cy="446867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8B2874B-C06F-FA2D-102B-FD48CBD1A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98" y="-838700"/>
            <a:ext cx="3122757" cy="31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B0C679F4-4348-8CA2-A87C-B8D2D984F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0"/>
          <a:stretch/>
        </p:blipFill>
        <p:spPr>
          <a:xfrm>
            <a:off x="2186479" y="1256897"/>
            <a:ext cx="7819041" cy="4587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0D50ED-4455-98EF-0A89-549C7CDC8BEF}"/>
              </a:ext>
            </a:extLst>
          </p:cNvPr>
          <p:cNvSpPr txBox="1"/>
          <p:nvPr/>
        </p:nvSpPr>
        <p:spPr>
          <a:xfrm>
            <a:off x="1584251" y="43854"/>
            <a:ext cx="873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06245"/>
                </a:solidFill>
              </a:rPr>
              <a:t>Simon Sinek’s Golden Circle</a:t>
            </a:r>
            <a:endParaRPr lang="pl-PL" sz="3600" b="1" dirty="0">
              <a:solidFill>
                <a:srgbClr val="3062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5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FB0351-3E43-FD24-1B20-A834592F9F30}"/>
              </a:ext>
            </a:extLst>
          </p:cNvPr>
          <p:cNvSpPr txBox="1"/>
          <p:nvPr/>
        </p:nvSpPr>
        <p:spPr>
          <a:xfrm>
            <a:off x="1584251" y="43854"/>
            <a:ext cx="873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06245"/>
                </a:solidFill>
              </a:rPr>
              <a:t>The Pitch Canvas</a:t>
            </a:r>
            <a:endParaRPr lang="pl-PL" sz="3600" b="1" dirty="0">
              <a:solidFill>
                <a:srgbClr val="30624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6513A-5D59-5212-EEED-FDED0376A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4" t="18605" r="27088" b="27751"/>
          <a:stretch/>
        </p:blipFill>
        <p:spPr>
          <a:xfrm>
            <a:off x="3218646" y="893136"/>
            <a:ext cx="741064" cy="7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77CC08-22FA-27F2-6D59-9B660083F222}"/>
              </a:ext>
            </a:extLst>
          </p:cNvPr>
          <p:cNvSpPr txBox="1"/>
          <p:nvPr/>
        </p:nvSpPr>
        <p:spPr>
          <a:xfrm>
            <a:off x="4136066" y="978200"/>
            <a:ext cx="470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Simple statement of what change you and your product are making in the world</a:t>
            </a:r>
            <a:endParaRPr lang="pl-PL" sz="1600" b="1" dirty="0">
              <a:solidFill>
                <a:srgbClr val="C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4E82ED-3952-F7E1-A4CB-891063D5207D}"/>
              </a:ext>
            </a:extLst>
          </p:cNvPr>
          <p:cNvSpPr/>
          <p:nvPr/>
        </p:nvSpPr>
        <p:spPr>
          <a:xfrm>
            <a:off x="2245035" y="845634"/>
            <a:ext cx="6207849" cy="84979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78DA40-8DC1-5402-A16E-8EB0781C9429}"/>
              </a:ext>
            </a:extLst>
          </p:cNvPr>
          <p:cNvGrpSpPr/>
          <p:nvPr/>
        </p:nvGrpSpPr>
        <p:grpSpPr>
          <a:xfrm>
            <a:off x="1340316" y="2171875"/>
            <a:ext cx="7979370" cy="797911"/>
            <a:chOff x="-266374" y="2341994"/>
            <a:chExt cx="7854021" cy="797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D7EA52-B27E-0E8F-805A-40C004599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4" t="32310" r="25291" b="30741"/>
            <a:stretch/>
          </p:blipFill>
          <p:spPr>
            <a:xfrm>
              <a:off x="642814" y="2492292"/>
              <a:ext cx="1207859" cy="5060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29FD55-81B0-E02A-10A8-984595A4F294}"/>
                </a:ext>
              </a:extLst>
            </p:cNvPr>
            <p:cNvSpPr txBox="1"/>
            <p:nvPr/>
          </p:nvSpPr>
          <p:spPr>
            <a:xfrm>
              <a:off x="1850673" y="2567076"/>
              <a:ext cx="5736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What</a:t>
              </a:r>
              <a:r>
                <a:rPr lang="en-GB" sz="16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</a:rPr>
                <a:t>problem</a:t>
              </a:r>
              <a:r>
                <a:rPr lang="en-GB" sz="16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GB" sz="1600" b="1" dirty="0"/>
                <a:t>are you solving for your customers?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85684A-4CF9-F1CE-90FC-342B05047808}"/>
                </a:ext>
              </a:extLst>
            </p:cNvPr>
            <p:cNvSpPr/>
            <p:nvPr/>
          </p:nvSpPr>
          <p:spPr>
            <a:xfrm>
              <a:off x="-266374" y="2341994"/>
              <a:ext cx="6577830" cy="797911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C0BF3D9-07DF-946B-3DC5-63C91B11A00C}"/>
              </a:ext>
            </a:extLst>
          </p:cNvPr>
          <p:cNvSpPr txBox="1"/>
          <p:nvPr/>
        </p:nvSpPr>
        <p:spPr>
          <a:xfrm>
            <a:off x="2391407" y="978200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❶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68446-E542-8CAE-0A2E-53BD6C366E67}"/>
              </a:ext>
            </a:extLst>
          </p:cNvPr>
          <p:cNvSpPr txBox="1"/>
          <p:nvPr/>
        </p:nvSpPr>
        <p:spPr>
          <a:xfrm>
            <a:off x="1394983" y="2273846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D923D2-8717-9AD5-61A1-6F52241142FA}"/>
              </a:ext>
            </a:extLst>
          </p:cNvPr>
          <p:cNvSpPr txBox="1"/>
          <p:nvPr/>
        </p:nvSpPr>
        <p:spPr>
          <a:xfrm>
            <a:off x="8569847" y="2591252"/>
            <a:ext cx="3681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What does your product do for customers?</a:t>
            </a:r>
          </a:p>
          <a:p>
            <a:pPr algn="ctr"/>
            <a:r>
              <a:rPr lang="en-GB" sz="1500" b="1" dirty="0"/>
              <a:t>How does it work?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177E95-FFB8-DEA5-FEFD-316E01E346B3}"/>
              </a:ext>
            </a:extLst>
          </p:cNvPr>
          <p:cNvGrpSpPr/>
          <p:nvPr/>
        </p:nvGrpSpPr>
        <p:grpSpPr>
          <a:xfrm>
            <a:off x="9611220" y="967520"/>
            <a:ext cx="1724248" cy="1685216"/>
            <a:chOff x="9260337" y="967520"/>
            <a:chExt cx="1724248" cy="16852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753829E-0215-F106-BE4F-189870DDFF49}"/>
                </a:ext>
              </a:extLst>
            </p:cNvPr>
            <p:cNvGrpSpPr/>
            <p:nvPr/>
          </p:nvGrpSpPr>
          <p:grpSpPr>
            <a:xfrm>
              <a:off x="9260337" y="1220234"/>
              <a:ext cx="1724248" cy="1432502"/>
              <a:chOff x="9493101" y="2402958"/>
              <a:chExt cx="1724248" cy="143250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5A90AD-0BB4-3476-66E2-9EDA5CFAC873}"/>
                  </a:ext>
                </a:extLst>
              </p:cNvPr>
              <p:cNvSpPr txBox="1"/>
              <p:nvPr/>
            </p:nvSpPr>
            <p:spPr>
              <a:xfrm>
                <a:off x="9812700" y="2819797"/>
                <a:ext cx="110162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/>
                  <a:t>Product</a:t>
                </a:r>
                <a:r>
                  <a:rPr lang="en-GB" sz="1500" b="1" dirty="0">
                    <a:solidFill>
                      <a:srgbClr val="FF0000"/>
                    </a:solidFill>
                  </a:rPr>
                  <a:t> Not dominating the pitch!</a:t>
                </a: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4306BB97-24E2-E49E-41EC-B630D5518BA4}"/>
                  </a:ext>
                </a:extLst>
              </p:cNvPr>
              <p:cNvSpPr/>
              <p:nvPr/>
            </p:nvSpPr>
            <p:spPr>
              <a:xfrm>
                <a:off x="9493101" y="2402958"/>
                <a:ext cx="1724248" cy="1371018"/>
              </a:xfrm>
              <a:prstGeom prst="triangl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BF0E6D-3173-3B04-30F9-9FBF08ED1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427" t="26822" r="27178" b="26094"/>
            <a:stretch/>
          </p:blipFill>
          <p:spPr>
            <a:xfrm>
              <a:off x="9809758" y="967520"/>
              <a:ext cx="625403" cy="648666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E323F2-807A-7FB2-5348-2404D74D37D1}"/>
              </a:ext>
            </a:extLst>
          </p:cNvPr>
          <p:cNvSpPr/>
          <p:nvPr/>
        </p:nvSpPr>
        <p:spPr>
          <a:xfrm>
            <a:off x="8689420" y="957700"/>
            <a:ext cx="3442244" cy="2315629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36AFF8-747B-87D0-4C3E-887A3860B653}"/>
              </a:ext>
            </a:extLst>
          </p:cNvPr>
          <p:cNvSpPr txBox="1"/>
          <p:nvPr/>
        </p:nvSpPr>
        <p:spPr>
          <a:xfrm>
            <a:off x="8769503" y="1083997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❸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C67FBBA-2600-B77E-86E5-30CAAF7C1CA8}"/>
              </a:ext>
            </a:extLst>
          </p:cNvPr>
          <p:cNvSpPr/>
          <p:nvPr/>
        </p:nvSpPr>
        <p:spPr>
          <a:xfrm>
            <a:off x="2865330" y="3431510"/>
            <a:ext cx="6682811" cy="79791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28C27B-7115-3F4F-9CED-1919EBE196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8" t="17793" r="25358" b="7442"/>
          <a:stretch/>
        </p:blipFill>
        <p:spPr>
          <a:xfrm>
            <a:off x="3898945" y="3476849"/>
            <a:ext cx="886365" cy="7002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4BF6D5-93BD-C335-BB07-18431C0EE3B9}"/>
              </a:ext>
            </a:extLst>
          </p:cNvPr>
          <p:cNvSpPr txBox="1"/>
          <p:nvPr/>
        </p:nvSpPr>
        <p:spPr>
          <a:xfrm>
            <a:off x="2913944" y="3534585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50321F-EF48-8F16-8C77-84533FABD634}"/>
              </a:ext>
            </a:extLst>
          </p:cNvPr>
          <p:cNvSpPr txBox="1"/>
          <p:nvPr/>
        </p:nvSpPr>
        <p:spPr>
          <a:xfrm>
            <a:off x="4858173" y="3676704"/>
            <a:ext cx="222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Product demonstration</a:t>
            </a:r>
            <a:endParaRPr lang="en-GB" sz="1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27913-A84A-22B4-0B57-6308AC7A63FB}"/>
              </a:ext>
            </a:extLst>
          </p:cNvPr>
          <p:cNvSpPr txBox="1"/>
          <p:nvPr/>
        </p:nvSpPr>
        <p:spPr>
          <a:xfrm>
            <a:off x="7608960" y="3420083"/>
            <a:ext cx="177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Live Demo?</a:t>
            </a:r>
          </a:p>
          <a:p>
            <a:r>
              <a:rPr lang="en-GB" sz="1600" b="1" dirty="0"/>
              <a:t>Screenshot?</a:t>
            </a:r>
          </a:p>
          <a:p>
            <a:r>
              <a:rPr lang="en-GB" sz="1600" b="1" dirty="0"/>
              <a:t>Physical product?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FE2366-9D4F-A4B2-91D3-A210BBE3E3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12" t="16049" r="20024" b="11993"/>
          <a:stretch/>
        </p:blipFill>
        <p:spPr>
          <a:xfrm>
            <a:off x="2467518" y="4595284"/>
            <a:ext cx="986713" cy="6561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244A4E-4717-DD33-6E01-9A3FC601B347}"/>
              </a:ext>
            </a:extLst>
          </p:cNvPr>
          <p:cNvSpPr txBox="1"/>
          <p:nvPr/>
        </p:nvSpPr>
        <p:spPr>
          <a:xfrm>
            <a:off x="3663184" y="4755019"/>
            <a:ext cx="510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Show you have researched the market / the competition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6419BD-33D5-A24F-C9B3-4373BA007DB1}"/>
              </a:ext>
            </a:extLst>
          </p:cNvPr>
          <p:cNvSpPr txBox="1"/>
          <p:nvPr/>
        </p:nvSpPr>
        <p:spPr>
          <a:xfrm>
            <a:off x="1532653" y="4630993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❺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F625096-F16A-38ED-F2D1-A96D252EECBA}"/>
              </a:ext>
            </a:extLst>
          </p:cNvPr>
          <p:cNvSpPr/>
          <p:nvPr/>
        </p:nvSpPr>
        <p:spPr>
          <a:xfrm>
            <a:off x="1443904" y="4531784"/>
            <a:ext cx="7125943" cy="79791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55D60D-1C8A-97F9-6746-B6B91C5AD303}"/>
              </a:ext>
            </a:extLst>
          </p:cNvPr>
          <p:cNvSpPr txBox="1"/>
          <p:nvPr/>
        </p:nvSpPr>
        <p:spPr>
          <a:xfrm>
            <a:off x="5076576" y="5812121"/>
            <a:ext cx="176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Customer traction</a:t>
            </a:r>
            <a:endParaRPr lang="en-GB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766B8E-7B49-239B-2777-0E1D120ADBB1}"/>
              </a:ext>
            </a:extLst>
          </p:cNvPr>
          <p:cNvSpPr txBox="1"/>
          <p:nvPr/>
        </p:nvSpPr>
        <p:spPr>
          <a:xfrm>
            <a:off x="7404834" y="5565901"/>
            <a:ext cx="1884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Success so far</a:t>
            </a:r>
          </a:p>
          <a:p>
            <a:r>
              <a:rPr lang="en-GB" sz="1600" b="1" dirty="0"/>
              <a:t>Pilot customers</a:t>
            </a:r>
          </a:p>
          <a:p>
            <a:r>
              <a:rPr lang="en-GB" sz="1600" b="1" dirty="0"/>
              <a:t>Customer quotes …</a:t>
            </a:r>
            <a:endParaRPr lang="pl-PL" sz="16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09031E-9C6F-5A12-0F85-CC937D7F1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484" y="5725789"/>
            <a:ext cx="1079500" cy="5112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BAF66C0-A6D9-9583-7363-D2B12093745C}"/>
              </a:ext>
            </a:extLst>
          </p:cNvPr>
          <p:cNvSpPr txBox="1"/>
          <p:nvPr/>
        </p:nvSpPr>
        <p:spPr>
          <a:xfrm>
            <a:off x="2913944" y="5710515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❻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F315ADB-B3A1-A4C1-E192-0AEDD1D34912}"/>
              </a:ext>
            </a:extLst>
          </p:cNvPr>
          <p:cNvSpPr/>
          <p:nvPr/>
        </p:nvSpPr>
        <p:spPr>
          <a:xfrm>
            <a:off x="2852630" y="5590510"/>
            <a:ext cx="6682811" cy="79791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87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FB0351-3E43-FD24-1B20-A834592F9F30}"/>
              </a:ext>
            </a:extLst>
          </p:cNvPr>
          <p:cNvSpPr txBox="1"/>
          <p:nvPr/>
        </p:nvSpPr>
        <p:spPr>
          <a:xfrm>
            <a:off x="1584251" y="43854"/>
            <a:ext cx="873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06245"/>
                </a:solidFill>
              </a:rPr>
              <a:t>The Pitch Canvas</a:t>
            </a:r>
            <a:endParaRPr lang="pl-PL" sz="3600" b="1" dirty="0">
              <a:solidFill>
                <a:srgbClr val="306245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C67FBBA-2600-B77E-86E5-30CAAF7C1CA8}"/>
              </a:ext>
            </a:extLst>
          </p:cNvPr>
          <p:cNvSpPr/>
          <p:nvPr/>
        </p:nvSpPr>
        <p:spPr>
          <a:xfrm>
            <a:off x="2395430" y="828010"/>
            <a:ext cx="6682811" cy="79791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4BF6D5-93BD-C335-BB07-18431C0EE3B9}"/>
              </a:ext>
            </a:extLst>
          </p:cNvPr>
          <p:cNvSpPr txBox="1"/>
          <p:nvPr/>
        </p:nvSpPr>
        <p:spPr>
          <a:xfrm>
            <a:off x="2444044" y="931085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50321F-EF48-8F16-8C77-84533FABD634}"/>
              </a:ext>
            </a:extLst>
          </p:cNvPr>
          <p:cNvSpPr txBox="1"/>
          <p:nvPr/>
        </p:nvSpPr>
        <p:spPr>
          <a:xfrm>
            <a:off x="4984438" y="1062647"/>
            <a:ext cx="222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Business Model</a:t>
            </a:r>
            <a:endParaRPr lang="en-GB" sz="1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27913-A84A-22B4-0B57-6308AC7A63FB}"/>
              </a:ext>
            </a:extLst>
          </p:cNvPr>
          <p:cNvSpPr txBox="1"/>
          <p:nvPr/>
        </p:nvSpPr>
        <p:spPr>
          <a:xfrm>
            <a:off x="6826250" y="816583"/>
            <a:ext cx="20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How do you get paid?</a:t>
            </a:r>
          </a:p>
          <a:p>
            <a:r>
              <a:rPr lang="en-GB" sz="1600" b="1" dirty="0"/>
              <a:t>Growth opportunity?</a:t>
            </a:r>
          </a:p>
          <a:p>
            <a:r>
              <a:rPr lang="en-GB" sz="1600" b="1" dirty="0"/>
              <a:t>Scaling?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2FC4C-5E23-BD4C-0822-0A15B231E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3" t="15981" r="17386" b="2408"/>
          <a:stretch/>
        </p:blipFill>
        <p:spPr>
          <a:xfrm>
            <a:off x="3675154" y="911751"/>
            <a:ext cx="861887" cy="649292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8143C98-B769-7282-847C-0BC60D7160BB}"/>
              </a:ext>
            </a:extLst>
          </p:cNvPr>
          <p:cNvSpPr/>
          <p:nvPr/>
        </p:nvSpPr>
        <p:spPr>
          <a:xfrm>
            <a:off x="3957530" y="2009110"/>
            <a:ext cx="6682811" cy="107721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28DFF-5A9D-91D3-967A-4479366F09FB}"/>
              </a:ext>
            </a:extLst>
          </p:cNvPr>
          <p:cNvSpPr txBox="1"/>
          <p:nvPr/>
        </p:nvSpPr>
        <p:spPr>
          <a:xfrm>
            <a:off x="4006144" y="2277285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❽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71452A-3044-B7E5-3FFB-567555D99C25}"/>
              </a:ext>
            </a:extLst>
          </p:cNvPr>
          <p:cNvSpPr txBox="1"/>
          <p:nvPr/>
        </p:nvSpPr>
        <p:spPr>
          <a:xfrm>
            <a:off x="6024049" y="2408846"/>
            <a:ext cx="222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Investments</a:t>
            </a:r>
            <a:endParaRPr lang="en-GB" sz="16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FE5A7B-A5B1-C19E-6735-FF38805BB93E}"/>
              </a:ext>
            </a:extLst>
          </p:cNvPr>
          <p:cNvSpPr txBox="1"/>
          <p:nvPr/>
        </p:nvSpPr>
        <p:spPr>
          <a:xfrm>
            <a:off x="7232176" y="1997683"/>
            <a:ext cx="3524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How much are you looking for?</a:t>
            </a:r>
          </a:p>
          <a:p>
            <a:r>
              <a:rPr lang="en-GB" sz="1600" b="1" dirty="0"/>
              <a:t>How many and what type of investors?</a:t>
            </a:r>
          </a:p>
          <a:p>
            <a:r>
              <a:rPr lang="en-GB" sz="1600" b="1" dirty="0"/>
              <a:t>What will you use the investment for?</a:t>
            </a:r>
          </a:p>
          <a:p>
            <a:r>
              <a:rPr lang="en-GB" sz="1600" b="1" dirty="0"/>
              <a:t>Milestones?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A0EB00-C293-BBAC-0542-E95E955E6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1" t="20622" r="677" b="14800"/>
          <a:stretch/>
        </p:blipFill>
        <p:spPr>
          <a:xfrm>
            <a:off x="4807763" y="2339975"/>
            <a:ext cx="1167587" cy="45939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7A19AD7-4BF9-305D-0BAE-FD1FDA331A3C}"/>
              </a:ext>
            </a:extLst>
          </p:cNvPr>
          <p:cNvSpPr txBox="1"/>
          <p:nvPr/>
        </p:nvSpPr>
        <p:spPr>
          <a:xfrm>
            <a:off x="2444044" y="3598775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❾</a:t>
            </a:r>
            <a:endParaRPr lang="pl-PL" sz="32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DBAEEFE-0B73-0ECE-EAF0-6FFC0A057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77" b="18254"/>
          <a:stretch/>
        </p:blipFill>
        <p:spPr>
          <a:xfrm>
            <a:off x="3377846" y="3604391"/>
            <a:ext cx="1749138" cy="57915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1015069-EB05-DFD1-FF88-4C0C6894C581}"/>
              </a:ext>
            </a:extLst>
          </p:cNvPr>
          <p:cNvSpPr txBox="1"/>
          <p:nvPr/>
        </p:nvSpPr>
        <p:spPr>
          <a:xfrm>
            <a:off x="5426828" y="3721884"/>
            <a:ext cx="222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Team</a:t>
            </a:r>
            <a:endParaRPr lang="en-GB" sz="16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CB4558-59F0-300E-513B-15CAFF577424}"/>
              </a:ext>
            </a:extLst>
          </p:cNvPr>
          <p:cNvSpPr txBox="1"/>
          <p:nvPr/>
        </p:nvSpPr>
        <p:spPr>
          <a:xfrm>
            <a:off x="6214496" y="3716097"/>
            <a:ext cx="3524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Your team experience goes here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C2465C3-E756-0076-51A6-87D37554E8E2}"/>
              </a:ext>
            </a:extLst>
          </p:cNvPr>
          <p:cNvSpPr/>
          <p:nvPr/>
        </p:nvSpPr>
        <p:spPr>
          <a:xfrm>
            <a:off x="2386952" y="3495014"/>
            <a:ext cx="6682811" cy="79791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3B0822-498E-EECC-7749-69EA6C516C28}"/>
              </a:ext>
            </a:extLst>
          </p:cNvPr>
          <p:cNvSpPr txBox="1"/>
          <p:nvPr/>
        </p:nvSpPr>
        <p:spPr>
          <a:xfrm>
            <a:off x="4021206" y="4867596"/>
            <a:ext cx="71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❾</a:t>
            </a:r>
            <a:endParaRPr lang="pl-PL" sz="3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62C946-3AA2-D571-7DE6-5AA61ABBC23D}"/>
              </a:ext>
            </a:extLst>
          </p:cNvPr>
          <p:cNvSpPr txBox="1"/>
          <p:nvPr/>
        </p:nvSpPr>
        <p:spPr>
          <a:xfrm>
            <a:off x="6836118" y="4865905"/>
            <a:ext cx="2223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End statement /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Call to action</a:t>
            </a:r>
            <a:endParaRPr lang="en-GB" sz="1600" b="1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B616B8A-17D1-0149-806E-4513EA5015D2}"/>
              </a:ext>
            </a:extLst>
          </p:cNvPr>
          <p:cNvSpPr/>
          <p:nvPr/>
        </p:nvSpPr>
        <p:spPr>
          <a:xfrm>
            <a:off x="3964114" y="4763835"/>
            <a:ext cx="6682811" cy="79791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CC6396C-A231-B7CD-86F8-675CAB6B8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06" y="4818706"/>
            <a:ext cx="1082122" cy="71011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32BE31A-3923-EEC3-C287-7E7F7C5C6F34}"/>
              </a:ext>
            </a:extLst>
          </p:cNvPr>
          <p:cNvSpPr txBox="1"/>
          <p:nvPr/>
        </p:nvSpPr>
        <p:spPr>
          <a:xfrm>
            <a:off x="9201873" y="4989015"/>
            <a:ext cx="138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Finish strong!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3ECF20-ACA5-0429-7170-26EE0D196256}"/>
              </a:ext>
            </a:extLst>
          </p:cNvPr>
          <p:cNvSpPr txBox="1"/>
          <p:nvPr/>
        </p:nvSpPr>
        <p:spPr>
          <a:xfrm>
            <a:off x="1530061" y="5981859"/>
            <a:ext cx="947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AND FOR ALL THIS YOU HAVE ………. 5 MINUTES!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AE3206A-F462-175E-90FC-F710AFB75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5650131"/>
            <a:ext cx="1143000" cy="1143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5AE85F5-54B0-DE93-2700-69290831D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0900" y="565013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3">
            <a:extLst>
              <a:ext uri="{FF2B5EF4-FFF2-40B4-BE49-F238E27FC236}">
                <a16:creationId xmlns:a16="http://schemas.microsoft.com/office/drawing/2014/main" id="{EB26F53D-5AA0-1AFC-3C62-2EF5B307DF97}"/>
              </a:ext>
            </a:extLst>
          </p:cNvPr>
          <p:cNvSpPr/>
          <p:nvPr/>
        </p:nvSpPr>
        <p:spPr>
          <a:xfrm>
            <a:off x="10494492" y="168677"/>
            <a:ext cx="1593413" cy="873298"/>
          </a:xfrm>
          <a:custGeom>
            <a:avLst/>
            <a:gdLst/>
            <a:ahLst/>
            <a:cxnLst/>
            <a:rect l="l" t="t" r="r" b="b"/>
            <a:pathLst>
              <a:path w="2150990" h="1109713">
                <a:moveTo>
                  <a:pt x="0" y="0"/>
                </a:moveTo>
                <a:lnTo>
                  <a:pt x="2150990" y="0"/>
                </a:lnTo>
                <a:lnTo>
                  <a:pt x="2150990" y="1109713"/>
                </a:lnTo>
                <a:lnTo>
                  <a:pt x="0" y="1109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17" t="-35985" r="-38721" b="-58350"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55729CF-8648-E50E-0E02-D549E2478115}"/>
              </a:ext>
            </a:extLst>
          </p:cNvPr>
          <p:cNvSpPr/>
          <p:nvPr/>
        </p:nvSpPr>
        <p:spPr>
          <a:xfrm>
            <a:off x="11440061" y="5476296"/>
            <a:ext cx="753550" cy="1274036"/>
          </a:xfrm>
          <a:custGeom>
            <a:avLst/>
            <a:gdLst/>
            <a:ahLst/>
            <a:cxnLst/>
            <a:rect l="l" t="t" r="r" b="b"/>
            <a:pathLst>
              <a:path w="1587160" h="2762226">
                <a:moveTo>
                  <a:pt x="0" y="0"/>
                </a:moveTo>
                <a:lnTo>
                  <a:pt x="1587161" y="0"/>
                </a:lnTo>
                <a:lnTo>
                  <a:pt x="1587161" y="2762226"/>
                </a:lnTo>
                <a:lnTo>
                  <a:pt x="0" y="27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41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A78C80-512D-3EF9-9356-2A778F119F1C}"/>
              </a:ext>
            </a:extLst>
          </p:cNvPr>
          <p:cNvSpPr txBox="1"/>
          <p:nvPr/>
        </p:nvSpPr>
        <p:spPr>
          <a:xfrm>
            <a:off x="777948" y="1320566"/>
            <a:ext cx="1063610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rgbClr val="306245"/>
                </a:solidFill>
              </a:rPr>
              <a:t>① List the projects core abilities or technical elements</a:t>
            </a:r>
          </a:p>
          <a:p>
            <a:pPr algn="just"/>
            <a:r>
              <a:rPr lang="en-GB" sz="1100" b="1" i="1" dirty="0"/>
              <a:t>Characterize them based on their functions and properties. Describe them in a general manner, independent from your (envisioned) product.</a:t>
            </a:r>
            <a:endParaRPr lang="pl-PL" sz="1100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987C4-5965-E4CF-FC48-386A24D8E1D1}"/>
              </a:ext>
            </a:extLst>
          </p:cNvPr>
          <p:cNvSpPr/>
          <p:nvPr/>
        </p:nvSpPr>
        <p:spPr>
          <a:xfrm>
            <a:off x="304801" y="1245196"/>
            <a:ext cx="11161632" cy="24655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19404A6E-2470-ECF9-0635-CB62FF6EA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978082"/>
              </p:ext>
            </p:extLst>
          </p:nvPr>
        </p:nvGraphicFramePr>
        <p:xfrm>
          <a:off x="437704" y="1954690"/>
          <a:ext cx="2647507" cy="16142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7507">
                  <a:extLst>
                    <a:ext uri="{9D8B030D-6E8A-4147-A177-3AD203B41FA5}">
                      <a16:colId xmlns:a16="http://schemas.microsoft.com/office/drawing/2014/main" val="1034730048"/>
                    </a:ext>
                  </a:extLst>
                </a:gridCol>
              </a:tblGrid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F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0589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74667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03211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92012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761903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9685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B2DD0-C736-2A60-3A72-FFC7105C8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7860"/>
              </p:ext>
            </p:extLst>
          </p:nvPr>
        </p:nvGraphicFramePr>
        <p:xfrm>
          <a:off x="3196072" y="1954690"/>
          <a:ext cx="2647507" cy="16142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7507">
                  <a:extLst>
                    <a:ext uri="{9D8B030D-6E8A-4147-A177-3AD203B41FA5}">
                      <a16:colId xmlns:a16="http://schemas.microsoft.com/office/drawing/2014/main" val="1034730048"/>
                    </a:ext>
                  </a:extLst>
                </a:gridCol>
              </a:tblGrid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F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0589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74667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03211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92012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761903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9685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68E66FC-4154-98F5-D385-6ED1C0888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875902"/>
              </p:ext>
            </p:extLst>
          </p:nvPr>
        </p:nvGraphicFramePr>
        <p:xfrm>
          <a:off x="5954437" y="1954690"/>
          <a:ext cx="2647507" cy="16142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7507">
                  <a:extLst>
                    <a:ext uri="{9D8B030D-6E8A-4147-A177-3AD203B41FA5}">
                      <a16:colId xmlns:a16="http://schemas.microsoft.com/office/drawing/2014/main" val="1034730048"/>
                    </a:ext>
                  </a:extLst>
                </a:gridCol>
              </a:tblGrid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F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0589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74667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03211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92012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761903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9685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39F8BEA-D345-EF13-29D5-C9433FA10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2648"/>
              </p:ext>
            </p:extLst>
          </p:nvPr>
        </p:nvGraphicFramePr>
        <p:xfrm>
          <a:off x="8697634" y="1954693"/>
          <a:ext cx="2647507" cy="16142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7507">
                  <a:extLst>
                    <a:ext uri="{9D8B030D-6E8A-4147-A177-3AD203B41FA5}">
                      <a16:colId xmlns:a16="http://schemas.microsoft.com/office/drawing/2014/main" val="1034730048"/>
                    </a:ext>
                  </a:extLst>
                </a:gridCol>
              </a:tblGrid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F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0589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74667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03211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92012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761903"/>
                  </a:ext>
                </a:extLst>
              </a:tr>
              <a:tr h="269034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9685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ABB9E05-264F-F0BF-B92A-97E40ADEE5CE}"/>
              </a:ext>
            </a:extLst>
          </p:cNvPr>
          <p:cNvSpPr txBox="1"/>
          <p:nvPr/>
        </p:nvSpPr>
        <p:spPr>
          <a:xfrm>
            <a:off x="777947" y="3871679"/>
            <a:ext cx="1063610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rgbClr val="306245"/>
                </a:solidFill>
              </a:rPr>
              <a:t>② Identify your market opportunities</a:t>
            </a:r>
          </a:p>
          <a:p>
            <a:pPr algn="just"/>
            <a:r>
              <a:rPr lang="en-GB" sz="1100" b="1" i="1" dirty="0"/>
              <a:t>Which applications can you offer with your core abilities? Which customers may need them? Zoom in to further segment each customer group.</a:t>
            </a:r>
            <a:endParaRPr lang="pl-PL" sz="1100" b="1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BBB37E-54AC-0924-0D47-ABE381DBB543}"/>
              </a:ext>
            </a:extLst>
          </p:cNvPr>
          <p:cNvSpPr/>
          <p:nvPr/>
        </p:nvSpPr>
        <p:spPr>
          <a:xfrm>
            <a:off x="304804" y="3785193"/>
            <a:ext cx="11161632" cy="29651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33" name="Table 8">
            <a:extLst>
              <a:ext uri="{FF2B5EF4-FFF2-40B4-BE49-F238E27FC236}">
                <a16:creationId xmlns:a16="http://schemas.microsoft.com/office/drawing/2014/main" id="{559A242B-2F40-7C1F-2A5A-90B1E8ED1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584954"/>
              </p:ext>
            </p:extLst>
          </p:nvPr>
        </p:nvGraphicFramePr>
        <p:xfrm>
          <a:off x="497418" y="4400499"/>
          <a:ext cx="3553569" cy="22812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53569">
                  <a:extLst>
                    <a:ext uri="{9D8B030D-6E8A-4147-A177-3AD203B41FA5}">
                      <a16:colId xmlns:a16="http://schemas.microsoft.com/office/drawing/2014/main" val="1034730048"/>
                    </a:ext>
                  </a:extLst>
                </a:gridCol>
              </a:tblGrid>
              <a:tr h="364801"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F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0589"/>
                  </a:ext>
                </a:extLst>
              </a:tr>
              <a:tr h="1824005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7466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2476D3C1-68C4-6FB6-DE47-0C02A0D35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96" y="4451933"/>
            <a:ext cx="434975" cy="344533"/>
          </a:xfrm>
          <a:prstGeom prst="rect">
            <a:avLst/>
          </a:prstGeom>
        </p:spPr>
      </p:pic>
      <p:graphicFrame>
        <p:nvGraphicFramePr>
          <p:cNvPr id="36" name="Table 8">
            <a:extLst>
              <a:ext uri="{FF2B5EF4-FFF2-40B4-BE49-F238E27FC236}">
                <a16:creationId xmlns:a16="http://schemas.microsoft.com/office/drawing/2014/main" id="{8EA8BFED-15A2-109F-9814-8262CB558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795598"/>
              </p:ext>
            </p:extLst>
          </p:nvPr>
        </p:nvGraphicFramePr>
        <p:xfrm>
          <a:off x="4116036" y="4404040"/>
          <a:ext cx="3553569" cy="22812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53569">
                  <a:extLst>
                    <a:ext uri="{9D8B030D-6E8A-4147-A177-3AD203B41FA5}">
                      <a16:colId xmlns:a16="http://schemas.microsoft.com/office/drawing/2014/main" val="1034730048"/>
                    </a:ext>
                  </a:extLst>
                </a:gridCol>
              </a:tblGrid>
              <a:tr h="364801"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F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0589"/>
                  </a:ext>
                </a:extLst>
              </a:tr>
              <a:tr h="1824005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74667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25721264-50F8-E9AD-8288-D6873C6AE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414" y="4455474"/>
            <a:ext cx="434975" cy="344533"/>
          </a:xfrm>
          <a:prstGeom prst="rect">
            <a:avLst/>
          </a:prstGeom>
        </p:spPr>
      </p:pic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297A2CD2-47AD-8F62-5667-BED335CA1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191277"/>
              </p:ext>
            </p:extLst>
          </p:nvPr>
        </p:nvGraphicFramePr>
        <p:xfrm>
          <a:off x="7745287" y="4396947"/>
          <a:ext cx="3553569" cy="22812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53569">
                  <a:extLst>
                    <a:ext uri="{9D8B030D-6E8A-4147-A177-3AD203B41FA5}">
                      <a16:colId xmlns:a16="http://schemas.microsoft.com/office/drawing/2014/main" val="1034730048"/>
                    </a:ext>
                  </a:extLst>
                </a:gridCol>
              </a:tblGrid>
              <a:tr h="364801"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F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0589"/>
                  </a:ext>
                </a:extLst>
              </a:tr>
              <a:tr h="1824005">
                <a:tc>
                  <a:txBody>
                    <a:bodyPr/>
                    <a:lstStyle/>
                    <a:p>
                      <a:endParaRPr lang="pl-PL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E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74667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6E43D373-0E80-349E-2FFE-9AFE16F31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665" y="4448381"/>
            <a:ext cx="434975" cy="3445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215FF52-66BB-1C22-F21C-AF60AA98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96" y="4909834"/>
            <a:ext cx="447232" cy="35792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DDF66AE-EFD8-236D-0D71-DF5BA868E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57" y="4933217"/>
            <a:ext cx="447232" cy="35792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92996B5-6417-7C5E-FBB9-4D6542587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408" y="4939981"/>
            <a:ext cx="447232" cy="35792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929FC18-A63F-5C99-F4E8-8DD93FC6EFE1}"/>
              </a:ext>
            </a:extLst>
          </p:cNvPr>
          <p:cNvSpPr txBox="1"/>
          <p:nvPr/>
        </p:nvSpPr>
        <p:spPr>
          <a:xfrm rot="16200000">
            <a:off x="-94041" y="4311030"/>
            <a:ext cx="992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b="1" i="1" dirty="0"/>
              <a:t>Applications</a:t>
            </a:r>
            <a:endParaRPr lang="pl-PL" sz="110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F9D773-4EE2-7222-F363-D40F7B05B509}"/>
              </a:ext>
            </a:extLst>
          </p:cNvPr>
          <p:cNvSpPr txBox="1"/>
          <p:nvPr/>
        </p:nvSpPr>
        <p:spPr>
          <a:xfrm rot="16200000">
            <a:off x="-100943" y="5059419"/>
            <a:ext cx="992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b="1" i="1" dirty="0"/>
              <a:t>Customers</a:t>
            </a:r>
            <a:endParaRPr lang="pl-PL" sz="1100" b="1" i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D62FAAA-DC6A-0944-A514-BBC2C5918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96" y="-961060"/>
            <a:ext cx="3702817" cy="37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7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9B8602-6180-525C-ABF0-8FE866F41683}"/>
              </a:ext>
            </a:extLst>
          </p:cNvPr>
          <p:cNvGrpSpPr/>
          <p:nvPr/>
        </p:nvGrpSpPr>
        <p:grpSpPr>
          <a:xfrm>
            <a:off x="2963333" y="1100037"/>
            <a:ext cx="5757334" cy="5337548"/>
            <a:chOff x="2963334" y="893131"/>
            <a:chExt cx="5757334" cy="53375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A58E8D-94AA-D6DF-9DA6-F576C77D4522}"/>
                </a:ext>
              </a:extLst>
            </p:cNvPr>
            <p:cNvSpPr/>
            <p:nvPr/>
          </p:nvSpPr>
          <p:spPr>
            <a:xfrm>
              <a:off x="2963334" y="1499191"/>
              <a:ext cx="5757334" cy="4731488"/>
            </a:xfrm>
            <a:prstGeom prst="rect">
              <a:avLst/>
            </a:prstGeom>
            <a:noFill/>
            <a:ln w="50800">
              <a:solidFill>
                <a:srgbClr val="51A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460DB749-58B0-40BA-D7DB-2EA23B10B415}"/>
                </a:ext>
              </a:extLst>
            </p:cNvPr>
            <p:cNvSpPr/>
            <p:nvPr/>
          </p:nvSpPr>
          <p:spPr>
            <a:xfrm rot="16200000">
              <a:off x="4991992" y="505043"/>
              <a:ext cx="1796903" cy="2573079"/>
            </a:xfrm>
            <a:prstGeom prst="arc">
              <a:avLst>
                <a:gd name="adj1" fmla="val 16143182"/>
                <a:gd name="adj2" fmla="val 5485913"/>
              </a:avLst>
            </a:prstGeom>
            <a:ln w="50800">
              <a:solidFill>
                <a:srgbClr val="51A5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1D9BA6-F0B9-B364-5725-EF099296E024}"/>
                </a:ext>
              </a:extLst>
            </p:cNvPr>
            <p:cNvSpPr/>
            <p:nvPr/>
          </p:nvSpPr>
          <p:spPr>
            <a:xfrm>
              <a:off x="4465673" y="1669311"/>
              <a:ext cx="276446" cy="276447"/>
            </a:xfrm>
            <a:prstGeom prst="ellipse">
              <a:avLst/>
            </a:prstGeom>
            <a:noFill/>
            <a:ln w="50800">
              <a:solidFill>
                <a:srgbClr val="51A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5FA6240-D43F-94BA-FE80-9F9E23E54471}"/>
                </a:ext>
              </a:extLst>
            </p:cNvPr>
            <p:cNvSpPr/>
            <p:nvPr/>
          </p:nvSpPr>
          <p:spPr>
            <a:xfrm>
              <a:off x="7042303" y="1676394"/>
              <a:ext cx="276446" cy="276447"/>
            </a:xfrm>
            <a:prstGeom prst="ellipse">
              <a:avLst/>
            </a:prstGeom>
            <a:noFill/>
            <a:ln w="50800">
              <a:solidFill>
                <a:srgbClr val="51A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47B2DB-4D81-A229-95BB-343BE04D2C62}"/>
              </a:ext>
            </a:extLst>
          </p:cNvPr>
          <p:cNvSpPr txBox="1"/>
          <p:nvPr/>
        </p:nvSpPr>
        <p:spPr>
          <a:xfrm>
            <a:off x="1472019" y="229026"/>
            <a:ext cx="873996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06245"/>
                </a:solidFill>
              </a:rPr>
              <a:t>STEP 1: MARKET OPPORTUNITY SET</a:t>
            </a:r>
          </a:p>
          <a:p>
            <a:pPr algn="ctr"/>
            <a:r>
              <a:rPr lang="en-GB" sz="1100" b="1" i="1" dirty="0"/>
              <a:t>Use the first worksheet to identify potential market opportunities and place them in the set</a:t>
            </a:r>
            <a:endParaRPr lang="pl-PL" sz="1100" b="1" i="1" dirty="0"/>
          </a:p>
        </p:txBody>
      </p:sp>
    </p:spTree>
    <p:extLst>
      <p:ext uri="{BB962C8B-B14F-4D97-AF65-F5344CB8AC3E}">
        <p14:creationId xmlns:p14="http://schemas.microsoft.com/office/powerpoint/2010/main" val="221780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3">
            <a:extLst>
              <a:ext uri="{FF2B5EF4-FFF2-40B4-BE49-F238E27FC236}">
                <a16:creationId xmlns:a16="http://schemas.microsoft.com/office/drawing/2014/main" id="{EB26F53D-5AA0-1AFC-3C62-2EF5B307DF97}"/>
              </a:ext>
            </a:extLst>
          </p:cNvPr>
          <p:cNvSpPr/>
          <p:nvPr/>
        </p:nvSpPr>
        <p:spPr>
          <a:xfrm>
            <a:off x="10494492" y="168677"/>
            <a:ext cx="1593413" cy="873298"/>
          </a:xfrm>
          <a:custGeom>
            <a:avLst/>
            <a:gdLst/>
            <a:ahLst/>
            <a:cxnLst/>
            <a:rect l="l" t="t" r="r" b="b"/>
            <a:pathLst>
              <a:path w="2150990" h="1109713">
                <a:moveTo>
                  <a:pt x="0" y="0"/>
                </a:moveTo>
                <a:lnTo>
                  <a:pt x="2150990" y="0"/>
                </a:lnTo>
                <a:lnTo>
                  <a:pt x="2150990" y="1109713"/>
                </a:lnTo>
                <a:lnTo>
                  <a:pt x="0" y="1109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17" t="-35985" r="-38721" b="-58350"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55729CF-8648-E50E-0E02-D549E2478115}"/>
              </a:ext>
            </a:extLst>
          </p:cNvPr>
          <p:cNvSpPr/>
          <p:nvPr/>
        </p:nvSpPr>
        <p:spPr>
          <a:xfrm>
            <a:off x="11440061" y="5476296"/>
            <a:ext cx="753550" cy="1274036"/>
          </a:xfrm>
          <a:custGeom>
            <a:avLst/>
            <a:gdLst/>
            <a:ahLst/>
            <a:cxnLst/>
            <a:rect l="l" t="t" r="r" b="b"/>
            <a:pathLst>
              <a:path w="1587160" h="2762226">
                <a:moveTo>
                  <a:pt x="0" y="0"/>
                </a:moveTo>
                <a:lnTo>
                  <a:pt x="1587161" y="0"/>
                </a:lnTo>
                <a:lnTo>
                  <a:pt x="1587161" y="2762226"/>
                </a:lnTo>
                <a:lnTo>
                  <a:pt x="0" y="27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41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A78C80-512D-3EF9-9356-2A778F119F1C}"/>
              </a:ext>
            </a:extLst>
          </p:cNvPr>
          <p:cNvSpPr txBox="1"/>
          <p:nvPr/>
        </p:nvSpPr>
        <p:spPr>
          <a:xfrm>
            <a:off x="777948" y="1320566"/>
            <a:ext cx="10636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rgbClr val="306245"/>
                </a:solidFill>
              </a:rPr>
              <a:t>③ Market Opportunity: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987C4-5965-E4CF-FC48-386A24D8E1D1}"/>
              </a:ext>
            </a:extLst>
          </p:cNvPr>
          <p:cNvSpPr/>
          <p:nvPr/>
        </p:nvSpPr>
        <p:spPr>
          <a:xfrm>
            <a:off x="304801" y="1245197"/>
            <a:ext cx="11161632" cy="470903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A9FD7C-3C62-5AD4-4032-B0940ADCFBCE}"/>
              </a:ext>
            </a:extLst>
          </p:cNvPr>
          <p:cNvSpPr/>
          <p:nvPr/>
        </p:nvSpPr>
        <p:spPr>
          <a:xfrm>
            <a:off x="3752017" y="813388"/>
            <a:ext cx="4722132" cy="91516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D04AE-0758-3886-0252-E10BF6CD5C32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096000" y="1728554"/>
            <a:ext cx="17083" cy="4225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48E158-46EA-34AD-6F1B-33288A358B56}"/>
              </a:ext>
            </a:extLst>
          </p:cNvPr>
          <p:cNvSpPr txBox="1"/>
          <p:nvPr/>
        </p:nvSpPr>
        <p:spPr>
          <a:xfrm>
            <a:off x="720066" y="1949650"/>
            <a:ext cx="1836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00B0F0"/>
                </a:solidFill>
              </a:rPr>
              <a:t>POTENTIAL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A45D26-A405-43F2-E03A-8132D07923D4}"/>
              </a:ext>
            </a:extLst>
          </p:cNvPr>
          <p:cNvGrpSpPr/>
          <p:nvPr/>
        </p:nvGrpSpPr>
        <p:grpSpPr>
          <a:xfrm>
            <a:off x="743673" y="2296993"/>
            <a:ext cx="4907140" cy="3871305"/>
            <a:chOff x="726737" y="2436831"/>
            <a:chExt cx="4907140" cy="38713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6AE5EB-27E3-1F05-82C6-ED7DEE7373BD}"/>
                </a:ext>
              </a:extLst>
            </p:cNvPr>
            <p:cNvSpPr txBox="1"/>
            <p:nvPr/>
          </p:nvSpPr>
          <p:spPr>
            <a:xfrm>
              <a:off x="726737" y="2875311"/>
              <a:ext cx="3523529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b="1" dirty="0">
                  <a:solidFill>
                    <a:srgbClr val="306245"/>
                  </a:solidFill>
                </a:rPr>
                <a:t>COMPELLING REASON TO BUY</a:t>
              </a:r>
            </a:p>
            <a:p>
              <a:pPr algn="just"/>
              <a:r>
                <a:rPr lang="en-GB" sz="1100" b="1" i="1" dirty="0"/>
                <a:t>Unmet need</a:t>
              </a:r>
            </a:p>
            <a:p>
              <a:pPr algn="just"/>
              <a:r>
                <a:rPr lang="en-GB" sz="1100" b="1" i="1" dirty="0"/>
                <a:t>Effective solution</a:t>
              </a:r>
            </a:p>
            <a:p>
              <a:pPr algn="just"/>
              <a:r>
                <a:rPr lang="en-GB" sz="1100" b="1" i="1" dirty="0"/>
                <a:t>Better than current solutions</a:t>
              </a:r>
            </a:p>
            <a:p>
              <a:pPr algn="just"/>
              <a:endParaRPr lang="en-GB" sz="1100" b="1" i="1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8B348AE-A6C1-BF50-2F0A-4BF27574D665}"/>
                </a:ext>
              </a:extLst>
            </p:cNvPr>
            <p:cNvGrpSpPr/>
            <p:nvPr/>
          </p:nvGrpSpPr>
          <p:grpSpPr>
            <a:xfrm>
              <a:off x="777948" y="2436831"/>
              <a:ext cx="4855929" cy="584791"/>
              <a:chOff x="777948" y="2575058"/>
              <a:chExt cx="4855929" cy="58479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72EC3A8-3D2F-3539-9D16-6F970729C273}"/>
                  </a:ext>
                </a:extLst>
              </p:cNvPr>
              <p:cNvGrpSpPr/>
              <p:nvPr/>
            </p:nvGrpSpPr>
            <p:grpSpPr>
              <a:xfrm>
                <a:off x="777948" y="2575058"/>
                <a:ext cx="4836043" cy="584791"/>
                <a:chOff x="777948" y="2575058"/>
                <a:chExt cx="4836043" cy="584791"/>
              </a:xfrm>
            </p:grpSpPr>
            <p:sp>
              <p:nvSpPr>
                <p:cNvPr id="10" name="Arrow: Right 9">
                  <a:extLst>
                    <a:ext uri="{FF2B5EF4-FFF2-40B4-BE49-F238E27FC236}">
                      <a16:creationId xmlns:a16="http://schemas.microsoft.com/office/drawing/2014/main" id="{16677271-CB72-6A19-4A97-FD9F627D894F}"/>
                    </a:ext>
                  </a:extLst>
                </p:cNvPr>
                <p:cNvSpPr/>
                <p:nvPr/>
              </p:nvSpPr>
              <p:spPr>
                <a:xfrm>
                  <a:off x="777948" y="2575058"/>
                  <a:ext cx="4836043" cy="584791"/>
                </a:xfrm>
                <a:prstGeom prst="rightArrow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DD8436F-A875-9FAC-F46D-86687CA4AE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7657" y="2723827"/>
                  <a:ext cx="0" cy="28178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AA6B2B9-BE85-2391-6A35-993E637E6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14582" y="2723827"/>
                  <a:ext cx="0" cy="28178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BC67D87-8788-47A3-2932-DA69E7F66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5177" y="2709644"/>
                  <a:ext cx="0" cy="29596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C66355-6423-DCE6-95BC-B2F8F25CEE18}"/>
                  </a:ext>
                </a:extLst>
              </p:cNvPr>
              <p:cNvSpPr txBox="1"/>
              <p:nvPr/>
            </p:nvSpPr>
            <p:spPr>
              <a:xfrm>
                <a:off x="1098012" y="2723159"/>
                <a:ext cx="70313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400" b="1" dirty="0"/>
                  <a:t>LOW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86B023-9EA2-A00E-4C49-55FB6561A4D2}"/>
                  </a:ext>
                </a:extLst>
              </p:cNvPr>
              <p:cNvSpPr txBox="1"/>
              <p:nvPr/>
            </p:nvSpPr>
            <p:spPr>
              <a:xfrm>
                <a:off x="2223079" y="2717019"/>
                <a:ext cx="82562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400" b="1" dirty="0"/>
                  <a:t>MIDDLE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1C338A-41B6-2C05-1B62-225F560B238F}"/>
                  </a:ext>
                </a:extLst>
              </p:cNvPr>
              <p:cNvSpPr txBox="1"/>
              <p:nvPr/>
            </p:nvSpPr>
            <p:spPr>
              <a:xfrm>
                <a:off x="3496009" y="2713018"/>
                <a:ext cx="82562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400" b="1" dirty="0"/>
                  <a:t>HIGH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D4B9534-8D05-81AE-DD3E-80A7D6DF34C5}"/>
                  </a:ext>
                </a:extLst>
              </p:cNvPr>
              <p:cNvSpPr txBox="1"/>
              <p:nvPr/>
            </p:nvSpPr>
            <p:spPr>
              <a:xfrm>
                <a:off x="4416350" y="2718012"/>
                <a:ext cx="121752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400" b="1" dirty="0"/>
                  <a:t>SUPER HIGH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33CB11-53CC-F40C-AB3B-D447F31A2628}"/>
                </a:ext>
              </a:extLst>
            </p:cNvPr>
            <p:cNvSpPr txBox="1"/>
            <p:nvPr/>
          </p:nvSpPr>
          <p:spPr>
            <a:xfrm>
              <a:off x="726737" y="5261696"/>
              <a:ext cx="3523529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b="1" dirty="0">
                  <a:solidFill>
                    <a:srgbClr val="306245"/>
                  </a:solidFill>
                </a:rPr>
                <a:t>ECONOMIC VIABILITY</a:t>
              </a:r>
            </a:p>
            <a:p>
              <a:pPr algn="just"/>
              <a:r>
                <a:rPr lang="en-GB" sz="1100" b="1" i="1" dirty="0"/>
                <a:t>Margins (value vs. cost)</a:t>
              </a:r>
            </a:p>
            <a:p>
              <a:pPr algn="just"/>
              <a:r>
                <a:rPr lang="en-GB" sz="1100" b="1" i="1" dirty="0"/>
                <a:t>Customers’ ability to pay</a:t>
              </a:r>
            </a:p>
            <a:p>
              <a:pPr algn="just"/>
              <a:r>
                <a:rPr lang="en-GB" sz="1100" b="1" i="1" dirty="0"/>
                <a:t>Customer stickiness</a:t>
              </a:r>
            </a:p>
            <a:p>
              <a:pPr algn="just"/>
              <a:endParaRPr lang="en-GB" sz="1100" b="1" i="1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42AEA1B-8E30-F5DF-BA5D-D8E57B5EEB33}"/>
                </a:ext>
              </a:extLst>
            </p:cNvPr>
            <p:cNvSpPr txBox="1"/>
            <p:nvPr/>
          </p:nvSpPr>
          <p:spPr>
            <a:xfrm>
              <a:off x="726737" y="4154567"/>
              <a:ext cx="3523529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b="1" dirty="0">
                  <a:solidFill>
                    <a:srgbClr val="306245"/>
                  </a:solidFill>
                </a:rPr>
                <a:t>MARKET VOLUME</a:t>
              </a:r>
            </a:p>
            <a:p>
              <a:pPr algn="just"/>
              <a:r>
                <a:rPr lang="en-GB" sz="1100" b="1" i="1" dirty="0"/>
                <a:t>Current market size</a:t>
              </a:r>
            </a:p>
            <a:p>
              <a:pPr algn="just"/>
              <a:r>
                <a:rPr lang="en-GB" sz="1100" b="1" i="1" dirty="0"/>
                <a:t>Expected growth</a:t>
              </a:r>
            </a:p>
            <a:p>
              <a:pPr algn="just"/>
              <a:endParaRPr lang="en-GB" sz="1100" b="1" i="1" dirty="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8EF07FD-F79C-579D-151D-C0A2A3B85B2D}"/>
              </a:ext>
            </a:extLst>
          </p:cNvPr>
          <p:cNvSpPr txBox="1"/>
          <p:nvPr/>
        </p:nvSpPr>
        <p:spPr>
          <a:xfrm>
            <a:off x="717114" y="5975307"/>
            <a:ext cx="3523529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00B0F0"/>
                </a:solidFill>
              </a:rPr>
              <a:t>OVERALL POTENTIAL</a:t>
            </a:r>
          </a:p>
          <a:p>
            <a:pPr algn="just"/>
            <a:endParaRPr lang="en-GB" sz="1100" b="1" i="1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9574BEB-9B50-C9D0-8151-BDFC7A5BD6D0}"/>
              </a:ext>
            </a:extLst>
          </p:cNvPr>
          <p:cNvGrpSpPr/>
          <p:nvPr/>
        </p:nvGrpSpPr>
        <p:grpSpPr>
          <a:xfrm>
            <a:off x="6315853" y="1948010"/>
            <a:ext cx="3547136" cy="4182072"/>
            <a:chOff x="703130" y="1987835"/>
            <a:chExt cx="3547136" cy="4182072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169C33F-9572-A29B-9526-D1D39E19A20F}"/>
                </a:ext>
              </a:extLst>
            </p:cNvPr>
            <p:cNvSpPr txBox="1"/>
            <p:nvPr/>
          </p:nvSpPr>
          <p:spPr>
            <a:xfrm>
              <a:off x="703130" y="1987835"/>
              <a:ext cx="18368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2400" b="1" dirty="0">
                  <a:solidFill>
                    <a:srgbClr val="C00000"/>
                  </a:solidFill>
                </a:rPr>
                <a:t>CHALLENGE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3D59B02-4CE3-96B9-3D46-DDD3BAA3772C}"/>
                </a:ext>
              </a:extLst>
            </p:cNvPr>
            <p:cNvGrpSpPr/>
            <p:nvPr/>
          </p:nvGrpSpPr>
          <p:grpSpPr>
            <a:xfrm>
              <a:off x="726737" y="2737082"/>
              <a:ext cx="3523529" cy="3432825"/>
              <a:chOff x="726737" y="2875311"/>
              <a:chExt cx="3523529" cy="3432825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CD7DA866-E32C-6E01-C99F-DC10A339BF02}"/>
                  </a:ext>
                </a:extLst>
              </p:cNvPr>
              <p:cNvSpPr txBox="1"/>
              <p:nvPr/>
            </p:nvSpPr>
            <p:spPr>
              <a:xfrm>
                <a:off x="726737" y="2875311"/>
                <a:ext cx="3523529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b="1" dirty="0">
                    <a:solidFill>
                      <a:srgbClr val="306245"/>
                    </a:solidFill>
                  </a:rPr>
                  <a:t>IMPLEMENTATION OBSTACLES</a:t>
                </a:r>
              </a:p>
              <a:p>
                <a:pPr algn="just"/>
                <a:r>
                  <a:rPr lang="en-GB" sz="1100" b="1" i="1" dirty="0"/>
                  <a:t>Product development difficulties</a:t>
                </a:r>
              </a:p>
              <a:p>
                <a:pPr algn="just"/>
                <a:r>
                  <a:rPr lang="en-GB" sz="1100" b="1" i="1" dirty="0"/>
                  <a:t>Sales and distribution difficulties</a:t>
                </a:r>
              </a:p>
              <a:p>
                <a:pPr algn="just"/>
                <a:r>
                  <a:rPr lang="en-GB" sz="1100" b="1" i="1" dirty="0"/>
                  <a:t>Funding challenges</a:t>
                </a:r>
              </a:p>
              <a:p>
                <a:pPr algn="just"/>
                <a:endParaRPr lang="en-GB" sz="1100" b="1" i="1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353A032-1E46-1342-5AD2-65833155E767}"/>
                  </a:ext>
                </a:extLst>
              </p:cNvPr>
              <p:cNvSpPr txBox="1"/>
              <p:nvPr/>
            </p:nvSpPr>
            <p:spPr>
              <a:xfrm>
                <a:off x="726737" y="5261696"/>
                <a:ext cx="3523529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b="1" dirty="0">
                    <a:solidFill>
                      <a:srgbClr val="306245"/>
                    </a:solidFill>
                  </a:rPr>
                  <a:t>EXTERNAL RISKS</a:t>
                </a:r>
              </a:p>
              <a:p>
                <a:pPr algn="just"/>
                <a:r>
                  <a:rPr lang="en-GB" sz="1100" b="1" i="1" dirty="0"/>
                  <a:t>Competitive threat</a:t>
                </a:r>
              </a:p>
              <a:p>
                <a:pPr algn="just"/>
                <a:r>
                  <a:rPr lang="en-GB" sz="1100" b="1" i="1" dirty="0"/>
                  <a:t>3</a:t>
                </a:r>
                <a:r>
                  <a:rPr lang="en-GB" sz="1100" b="1" i="1" baseline="30000" dirty="0"/>
                  <a:t>rd</a:t>
                </a:r>
                <a:r>
                  <a:rPr lang="en-GB" sz="1100" b="1" i="1" dirty="0"/>
                  <a:t> party dependencies</a:t>
                </a:r>
              </a:p>
              <a:p>
                <a:pPr algn="just"/>
                <a:r>
                  <a:rPr lang="en-GB" sz="1100" b="1" i="1" dirty="0"/>
                  <a:t>Barriers to adoption</a:t>
                </a:r>
              </a:p>
              <a:p>
                <a:pPr algn="just"/>
                <a:endParaRPr lang="en-GB" sz="1100" b="1" i="1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9B14879-668E-D125-F5AE-74D29EF9AD0F}"/>
                  </a:ext>
                </a:extLst>
              </p:cNvPr>
              <p:cNvSpPr txBox="1"/>
              <p:nvPr/>
            </p:nvSpPr>
            <p:spPr>
              <a:xfrm>
                <a:off x="726737" y="4101402"/>
                <a:ext cx="3523529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b="1" dirty="0">
                    <a:solidFill>
                      <a:srgbClr val="306245"/>
                    </a:solidFill>
                  </a:rPr>
                  <a:t>TIME TO REVENUE</a:t>
                </a:r>
              </a:p>
              <a:p>
                <a:pPr algn="just"/>
                <a:r>
                  <a:rPr lang="en-GB" sz="1100" b="1" i="1" dirty="0"/>
                  <a:t>Development time</a:t>
                </a:r>
              </a:p>
              <a:p>
                <a:pPr algn="just"/>
                <a:r>
                  <a:rPr lang="en-GB" sz="1100" b="1" i="1" dirty="0"/>
                  <a:t>Time between product and market readiness</a:t>
                </a:r>
              </a:p>
              <a:p>
                <a:pPr algn="just"/>
                <a:r>
                  <a:rPr lang="en-GB" sz="1100" b="1" i="1" dirty="0"/>
                  <a:t>Length of sale cycle</a:t>
                </a:r>
              </a:p>
              <a:p>
                <a:pPr algn="just"/>
                <a:endParaRPr lang="en-GB" sz="1100" b="1" i="1" dirty="0"/>
              </a:p>
            </p:txBody>
          </p: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93B18345-19CB-5B6F-FB05-0DA546AFCF00}"/>
              </a:ext>
            </a:extLst>
          </p:cNvPr>
          <p:cNvSpPr txBox="1"/>
          <p:nvPr/>
        </p:nvSpPr>
        <p:spPr>
          <a:xfrm>
            <a:off x="6333449" y="5953979"/>
            <a:ext cx="3523529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C00000"/>
                </a:solidFill>
              </a:rPr>
              <a:t>CHALLENGE</a:t>
            </a:r>
            <a:r>
              <a:rPr lang="en-GB" b="1" dirty="0">
                <a:solidFill>
                  <a:srgbClr val="00B0F0"/>
                </a:solidFill>
              </a:rPr>
              <a:t> </a:t>
            </a:r>
          </a:p>
          <a:p>
            <a:pPr algn="just"/>
            <a:endParaRPr lang="en-GB" sz="1100" b="1" i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56D4764-AB69-003D-3BF7-DDA2DB2410F2}"/>
              </a:ext>
            </a:extLst>
          </p:cNvPr>
          <p:cNvSpPr/>
          <p:nvPr/>
        </p:nvSpPr>
        <p:spPr>
          <a:xfrm>
            <a:off x="794884" y="2296993"/>
            <a:ext cx="4836043" cy="584791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14CE9F-0DAB-DAE1-73C1-007C233FDFF9}"/>
              </a:ext>
            </a:extLst>
          </p:cNvPr>
          <p:cNvGrpSpPr/>
          <p:nvPr/>
        </p:nvGrpSpPr>
        <p:grpSpPr>
          <a:xfrm>
            <a:off x="794884" y="3535243"/>
            <a:ext cx="4862279" cy="584791"/>
            <a:chOff x="794884" y="3535243"/>
            <a:chExt cx="4862279" cy="584791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3AC8D9E7-7DFC-28F7-8725-6E75F6CA376A}"/>
                </a:ext>
              </a:extLst>
            </p:cNvPr>
            <p:cNvSpPr/>
            <p:nvPr/>
          </p:nvSpPr>
          <p:spPr>
            <a:xfrm>
              <a:off x="794884" y="3535243"/>
              <a:ext cx="4836043" cy="58479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295330-B4F6-DF39-6622-731F3C6A2801}"/>
                </a:ext>
              </a:extLst>
            </p:cNvPr>
            <p:cNvSpPr txBox="1"/>
            <p:nvPr/>
          </p:nvSpPr>
          <p:spPr>
            <a:xfrm>
              <a:off x="4439636" y="3678197"/>
              <a:ext cx="12175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SUPER HIGH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A0EA32-A76F-D9E8-A30C-3C37D5015A12}"/>
                </a:ext>
              </a:extLst>
            </p:cNvPr>
            <p:cNvCxnSpPr>
              <a:cxnSpLocks/>
            </p:cNvCxnSpPr>
            <p:nvPr/>
          </p:nvCxnSpPr>
          <p:spPr>
            <a:xfrm>
              <a:off x="4368463" y="3676179"/>
              <a:ext cx="0" cy="2959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121955-5E52-F0F0-AF0B-F3A94D1F0B6F}"/>
                </a:ext>
              </a:extLst>
            </p:cNvPr>
            <p:cNvSpPr txBox="1"/>
            <p:nvPr/>
          </p:nvSpPr>
          <p:spPr>
            <a:xfrm>
              <a:off x="3512945" y="3679553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HIGH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F3AFB5C-FAD6-3ECC-8E72-689D682452D5}"/>
                </a:ext>
              </a:extLst>
            </p:cNvPr>
            <p:cNvCxnSpPr>
              <a:cxnSpLocks/>
            </p:cNvCxnSpPr>
            <p:nvPr/>
          </p:nvCxnSpPr>
          <p:spPr>
            <a:xfrm>
              <a:off x="3237868" y="368401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ABC288-2551-5AA4-546C-CA113A78BBFD}"/>
                </a:ext>
              </a:extLst>
            </p:cNvPr>
            <p:cNvSpPr txBox="1"/>
            <p:nvPr/>
          </p:nvSpPr>
          <p:spPr>
            <a:xfrm>
              <a:off x="2240015" y="3677204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MIDDLE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D5F7B48-1B25-CE1E-3580-FEDE56D50BBB}"/>
                </a:ext>
              </a:extLst>
            </p:cNvPr>
            <p:cNvCxnSpPr>
              <a:cxnSpLocks/>
            </p:cNvCxnSpPr>
            <p:nvPr/>
          </p:nvCxnSpPr>
          <p:spPr>
            <a:xfrm>
              <a:off x="2000943" y="369036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5B2D5A-D748-0686-64C7-1280F0B19847}"/>
                </a:ext>
              </a:extLst>
            </p:cNvPr>
            <p:cNvSpPr txBox="1"/>
            <p:nvPr/>
          </p:nvSpPr>
          <p:spPr>
            <a:xfrm>
              <a:off x="1121298" y="3670644"/>
              <a:ext cx="7031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LOW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5BC0A6-0885-30F5-FC18-C739EB662A40}"/>
              </a:ext>
            </a:extLst>
          </p:cNvPr>
          <p:cNvGrpSpPr/>
          <p:nvPr/>
        </p:nvGrpSpPr>
        <p:grpSpPr>
          <a:xfrm>
            <a:off x="801234" y="4646493"/>
            <a:ext cx="4862279" cy="584791"/>
            <a:chOff x="794884" y="3535243"/>
            <a:chExt cx="4862279" cy="584791"/>
          </a:xfrm>
        </p:grpSpPr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F11A3556-0B41-F311-E4CB-D1264BA10DAE}"/>
                </a:ext>
              </a:extLst>
            </p:cNvPr>
            <p:cNvSpPr/>
            <p:nvPr/>
          </p:nvSpPr>
          <p:spPr>
            <a:xfrm>
              <a:off x="794884" y="3535243"/>
              <a:ext cx="4836043" cy="58479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C688F3-1E23-890B-5371-6B3DDAC1598E}"/>
                </a:ext>
              </a:extLst>
            </p:cNvPr>
            <p:cNvSpPr txBox="1"/>
            <p:nvPr/>
          </p:nvSpPr>
          <p:spPr>
            <a:xfrm>
              <a:off x="4439636" y="3678197"/>
              <a:ext cx="12175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SUPER HIGH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7026F6F-4723-D803-27A4-BC0013B96E3E}"/>
                </a:ext>
              </a:extLst>
            </p:cNvPr>
            <p:cNvCxnSpPr>
              <a:cxnSpLocks/>
            </p:cNvCxnSpPr>
            <p:nvPr/>
          </p:nvCxnSpPr>
          <p:spPr>
            <a:xfrm>
              <a:off x="4368463" y="3676179"/>
              <a:ext cx="0" cy="2959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744A67F-5831-35F1-7D00-CD07CFCE262B}"/>
                </a:ext>
              </a:extLst>
            </p:cNvPr>
            <p:cNvSpPr txBox="1"/>
            <p:nvPr/>
          </p:nvSpPr>
          <p:spPr>
            <a:xfrm>
              <a:off x="3512945" y="3679553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HIGH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729D8D1-F791-E030-6087-611E80A83D2B}"/>
                </a:ext>
              </a:extLst>
            </p:cNvPr>
            <p:cNvCxnSpPr>
              <a:cxnSpLocks/>
            </p:cNvCxnSpPr>
            <p:nvPr/>
          </p:nvCxnSpPr>
          <p:spPr>
            <a:xfrm>
              <a:off x="3237868" y="368401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F88AF1-1674-83AC-6509-68B879643A0C}"/>
                </a:ext>
              </a:extLst>
            </p:cNvPr>
            <p:cNvSpPr txBox="1"/>
            <p:nvPr/>
          </p:nvSpPr>
          <p:spPr>
            <a:xfrm>
              <a:off x="2240015" y="3677204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MIDDLE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6DC8B37-21CD-C0CA-633C-EA7D3161A30F}"/>
                </a:ext>
              </a:extLst>
            </p:cNvPr>
            <p:cNvCxnSpPr>
              <a:cxnSpLocks/>
            </p:cNvCxnSpPr>
            <p:nvPr/>
          </p:nvCxnSpPr>
          <p:spPr>
            <a:xfrm>
              <a:off x="2000943" y="369036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E0FFA2-9318-C7DA-DD6F-73CC44E932C2}"/>
                </a:ext>
              </a:extLst>
            </p:cNvPr>
            <p:cNvSpPr txBox="1"/>
            <p:nvPr/>
          </p:nvSpPr>
          <p:spPr>
            <a:xfrm>
              <a:off x="1121298" y="3670644"/>
              <a:ext cx="7031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LOW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5C9022A-E6AF-6A5D-EFAA-88FC8346E6E7}"/>
              </a:ext>
            </a:extLst>
          </p:cNvPr>
          <p:cNvGrpSpPr/>
          <p:nvPr/>
        </p:nvGrpSpPr>
        <p:grpSpPr>
          <a:xfrm>
            <a:off x="794884" y="6193730"/>
            <a:ext cx="4862279" cy="584791"/>
            <a:chOff x="794884" y="3535243"/>
            <a:chExt cx="4862279" cy="584791"/>
          </a:xfrm>
        </p:grpSpPr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68890EEA-4181-20CB-0D82-471B35F91C4C}"/>
                </a:ext>
              </a:extLst>
            </p:cNvPr>
            <p:cNvSpPr/>
            <p:nvPr/>
          </p:nvSpPr>
          <p:spPr>
            <a:xfrm>
              <a:off x="794884" y="3535243"/>
              <a:ext cx="4836043" cy="58479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4335A9-55B8-C003-D2DE-F182DD3B1D37}"/>
                </a:ext>
              </a:extLst>
            </p:cNvPr>
            <p:cNvSpPr txBox="1"/>
            <p:nvPr/>
          </p:nvSpPr>
          <p:spPr>
            <a:xfrm>
              <a:off x="4439636" y="3678197"/>
              <a:ext cx="12175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SUPER HIGH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779E92D-EC82-BF8C-26AA-66156248CB06}"/>
                </a:ext>
              </a:extLst>
            </p:cNvPr>
            <p:cNvCxnSpPr>
              <a:cxnSpLocks/>
            </p:cNvCxnSpPr>
            <p:nvPr/>
          </p:nvCxnSpPr>
          <p:spPr>
            <a:xfrm>
              <a:off x="4368463" y="3676179"/>
              <a:ext cx="0" cy="2959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CBBD1C8-DF80-AF55-0EF3-C8647685648D}"/>
                </a:ext>
              </a:extLst>
            </p:cNvPr>
            <p:cNvSpPr txBox="1"/>
            <p:nvPr/>
          </p:nvSpPr>
          <p:spPr>
            <a:xfrm>
              <a:off x="3512945" y="3679553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HIGH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EFD1B83-A117-BA31-1FFF-25D5FAB5F066}"/>
                </a:ext>
              </a:extLst>
            </p:cNvPr>
            <p:cNvCxnSpPr>
              <a:cxnSpLocks/>
            </p:cNvCxnSpPr>
            <p:nvPr/>
          </p:nvCxnSpPr>
          <p:spPr>
            <a:xfrm>
              <a:off x="3237868" y="368401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86E0973-14E9-2AE3-F485-ACB3A6EBE188}"/>
                </a:ext>
              </a:extLst>
            </p:cNvPr>
            <p:cNvSpPr txBox="1"/>
            <p:nvPr/>
          </p:nvSpPr>
          <p:spPr>
            <a:xfrm>
              <a:off x="2240015" y="3677204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MIDDLE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031D97E-0857-E960-9DAB-8E2BBEBDE029}"/>
                </a:ext>
              </a:extLst>
            </p:cNvPr>
            <p:cNvCxnSpPr>
              <a:cxnSpLocks/>
            </p:cNvCxnSpPr>
            <p:nvPr/>
          </p:nvCxnSpPr>
          <p:spPr>
            <a:xfrm>
              <a:off x="2000943" y="369036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7851E38-D8D4-8D91-9871-AFB58496FD6F}"/>
                </a:ext>
              </a:extLst>
            </p:cNvPr>
            <p:cNvSpPr txBox="1"/>
            <p:nvPr/>
          </p:nvSpPr>
          <p:spPr>
            <a:xfrm>
              <a:off x="1121298" y="3670644"/>
              <a:ext cx="7031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LOW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7EF5D27-D1F5-DFB4-DC22-7A8761ABDD10}"/>
              </a:ext>
            </a:extLst>
          </p:cNvPr>
          <p:cNvGrpSpPr/>
          <p:nvPr/>
        </p:nvGrpSpPr>
        <p:grpSpPr>
          <a:xfrm>
            <a:off x="6418315" y="6196256"/>
            <a:ext cx="4862279" cy="584791"/>
            <a:chOff x="794884" y="3535243"/>
            <a:chExt cx="4862279" cy="584791"/>
          </a:xfrm>
        </p:grpSpPr>
        <p:sp>
          <p:nvSpPr>
            <p:cNvPr id="137" name="Arrow: Right 136">
              <a:extLst>
                <a:ext uri="{FF2B5EF4-FFF2-40B4-BE49-F238E27FC236}">
                  <a16:creationId xmlns:a16="http://schemas.microsoft.com/office/drawing/2014/main" id="{FAB6B312-FDDF-D087-5D67-A250FA91810D}"/>
                </a:ext>
              </a:extLst>
            </p:cNvPr>
            <p:cNvSpPr/>
            <p:nvPr/>
          </p:nvSpPr>
          <p:spPr>
            <a:xfrm>
              <a:off x="794884" y="3535243"/>
              <a:ext cx="4836043" cy="58479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2162C8F-5BC5-BB7E-D4AE-3E6A4B4D2CDA}"/>
                </a:ext>
              </a:extLst>
            </p:cNvPr>
            <p:cNvSpPr txBox="1"/>
            <p:nvPr/>
          </p:nvSpPr>
          <p:spPr>
            <a:xfrm>
              <a:off x="4439636" y="3678197"/>
              <a:ext cx="12175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SUPER HIGH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D8FB248-EFCA-DDE6-363D-1F12587DCBCF}"/>
                </a:ext>
              </a:extLst>
            </p:cNvPr>
            <p:cNvCxnSpPr>
              <a:cxnSpLocks/>
            </p:cNvCxnSpPr>
            <p:nvPr/>
          </p:nvCxnSpPr>
          <p:spPr>
            <a:xfrm>
              <a:off x="4368463" y="3676179"/>
              <a:ext cx="0" cy="2959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A65BDE-FF21-7817-1400-44AD25CD6E44}"/>
                </a:ext>
              </a:extLst>
            </p:cNvPr>
            <p:cNvSpPr txBox="1"/>
            <p:nvPr/>
          </p:nvSpPr>
          <p:spPr>
            <a:xfrm>
              <a:off x="3512945" y="3679553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HIGH</a:t>
              </a:r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90F7B07-A467-5543-9C09-6A932039E5C2}"/>
                </a:ext>
              </a:extLst>
            </p:cNvPr>
            <p:cNvCxnSpPr>
              <a:cxnSpLocks/>
            </p:cNvCxnSpPr>
            <p:nvPr/>
          </p:nvCxnSpPr>
          <p:spPr>
            <a:xfrm>
              <a:off x="3237868" y="368401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F698C84-ACED-C5DE-81CA-6F3B4F48793D}"/>
                </a:ext>
              </a:extLst>
            </p:cNvPr>
            <p:cNvSpPr txBox="1"/>
            <p:nvPr/>
          </p:nvSpPr>
          <p:spPr>
            <a:xfrm>
              <a:off x="2240015" y="3677204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MIDDLE</a:t>
              </a:r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D18B408-F24F-FCF8-6C36-CBA53A907B5C}"/>
                </a:ext>
              </a:extLst>
            </p:cNvPr>
            <p:cNvCxnSpPr>
              <a:cxnSpLocks/>
            </p:cNvCxnSpPr>
            <p:nvPr/>
          </p:nvCxnSpPr>
          <p:spPr>
            <a:xfrm>
              <a:off x="2000943" y="369036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FFCDC54-E2CB-E394-BB8C-5061457AFB0C}"/>
                </a:ext>
              </a:extLst>
            </p:cNvPr>
            <p:cNvSpPr txBox="1"/>
            <p:nvPr/>
          </p:nvSpPr>
          <p:spPr>
            <a:xfrm>
              <a:off x="1121298" y="3670644"/>
              <a:ext cx="7031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LOW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C687C85-C0D6-7644-A865-D8F1C6D6483D}"/>
              </a:ext>
            </a:extLst>
          </p:cNvPr>
          <p:cNvGrpSpPr/>
          <p:nvPr/>
        </p:nvGrpSpPr>
        <p:grpSpPr>
          <a:xfrm>
            <a:off x="6424665" y="4684956"/>
            <a:ext cx="4862279" cy="584791"/>
            <a:chOff x="794884" y="3535243"/>
            <a:chExt cx="4862279" cy="584791"/>
          </a:xfrm>
        </p:grpSpPr>
        <p:sp>
          <p:nvSpPr>
            <p:cNvPr id="146" name="Arrow: Right 145">
              <a:extLst>
                <a:ext uri="{FF2B5EF4-FFF2-40B4-BE49-F238E27FC236}">
                  <a16:creationId xmlns:a16="http://schemas.microsoft.com/office/drawing/2014/main" id="{5A56CDA3-FE3D-8BCB-7065-106D6F7714AD}"/>
                </a:ext>
              </a:extLst>
            </p:cNvPr>
            <p:cNvSpPr/>
            <p:nvPr/>
          </p:nvSpPr>
          <p:spPr>
            <a:xfrm>
              <a:off x="794884" y="3535243"/>
              <a:ext cx="4836043" cy="58479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2637ADF-4428-38DC-8221-EB1710B8520C}"/>
                </a:ext>
              </a:extLst>
            </p:cNvPr>
            <p:cNvSpPr txBox="1"/>
            <p:nvPr/>
          </p:nvSpPr>
          <p:spPr>
            <a:xfrm>
              <a:off x="4439636" y="3678197"/>
              <a:ext cx="12175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SUPER HIGH</a:t>
              </a: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AC5BFF4-902D-E480-FDE2-70D9A873921D}"/>
                </a:ext>
              </a:extLst>
            </p:cNvPr>
            <p:cNvCxnSpPr>
              <a:cxnSpLocks/>
            </p:cNvCxnSpPr>
            <p:nvPr/>
          </p:nvCxnSpPr>
          <p:spPr>
            <a:xfrm>
              <a:off x="4368463" y="3676179"/>
              <a:ext cx="0" cy="2959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B98F0D8-F24D-F09C-D131-93CAB1BDD7C5}"/>
                </a:ext>
              </a:extLst>
            </p:cNvPr>
            <p:cNvSpPr txBox="1"/>
            <p:nvPr/>
          </p:nvSpPr>
          <p:spPr>
            <a:xfrm>
              <a:off x="3512945" y="3679553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HIGH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2F9324B-9563-E1FB-31FF-7148319C4456}"/>
                </a:ext>
              </a:extLst>
            </p:cNvPr>
            <p:cNvCxnSpPr>
              <a:cxnSpLocks/>
            </p:cNvCxnSpPr>
            <p:nvPr/>
          </p:nvCxnSpPr>
          <p:spPr>
            <a:xfrm>
              <a:off x="3237868" y="368401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F346806-7500-0B8E-3231-C65C995A5AEA}"/>
                </a:ext>
              </a:extLst>
            </p:cNvPr>
            <p:cNvSpPr txBox="1"/>
            <p:nvPr/>
          </p:nvSpPr>
          <p:spPr>
            <a:xfrm>
              <a:off x="2240015" y="3677204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MIDDLE</a:t>
              </a:r>
            </a:p>
          </p:txBody>
        </p: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5739CF3-B7B9-24FA-18F7-25412BA5CC6B}"/>
                </a:ext>
              </a:extLst>
            </p:cNvPr>
            <p:cNvCxnSpPr>
              <a:cxnSpLocks/>
            </p:cNvCxnSpPr>
            <p:nvPr/>
          </p:nvCxnSpPr>
          <p:spPr>
            <a:xfrm>
              <a:off x="2000943" y="369036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34F9555-09F7-B3E0-C873-4671DBAF544C}"/>
                </a:ext>
              </a:extLst>
            </p:cNvPr>
            <p:cNvSpPr txBox="1"/>
            <p:nvPr/>
          </p:nvSpPr>
          <p:spPr>
            <a:xfrm>
              <a:off x="1121298" y="3670644"/>
              <a:ext cx="7031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LOW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81CE9AE-000D-3D32-EEB2-272658116357}"/>
              </a:ext>
            </a:extLst>
          </p:cNvPr>
          <p:cNvGrpSpPr/>
          <p:nvPr/>
        </p:nvGrpSpPr>
        <p:grpSpPr>
          <a:xfrm>
            <a:off x="6431015" y="3510206"/>
            <a:ext cx="4862279" cy="584791"/>
            <a:chOff x="794884" y="3535243"/>
            <a:chExt cx="4862279" cy="584791"/>
          </a:xfrm>
        </p:grpSpPr>
        <p:sp>
          <p:nvSpPr>
            <p:cNvPr id="155" name="Arrow: Right 154">
              <a:extLst>
                <a:ext uri="{FF2B5EF4-FFF2-40B4-BE49-F238E27FC236}">
                  <a16:creationId xmlns:a16="http://schemas.microsoft.com/office/drawing/2014/main" id="{8C88874F-851F-D450-2FC2-27E4A10D532A}"/>
                </a:ext>
              </a:extLst>
            </p:cNvPr>
            <p:cNvSpPr/>
            <p:nvPr/>
          </p:nvSpPr>
          <p:spPr>
            <a:xfrm>
              <a:off x="794884" y="3535243"/>
              <a:ext cx="4836043" cy="58479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3446954C-4F99-6BBF-80E1-117AC0304E54}"/>
                </a:ext>
              </a:extLst>
            </p:cNvPr>
            <p:cNvSpPr txBox="1"/>
            <p:nvPr/>
          </p:nvSpPr>
          <p:spPr>
            <a:xfrm>
              <a:off x="4439636" y="3678197"/>
              <a:ext cx="12175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SUPER HIGH</a:t>
              </a:r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6EA7D73-5CD9-949A-7C7D-1608A5164097}"/>
                </a:ext>
              </a:extLst>
            </p:cNvPr>
            <p:cNvCxnSpPr>
              <a:cxnSpLocks/>
            </p:cNvCxnSpPr>
            <p:nvPr/>
          </p:nvCxnSpPr>
          <p:spPr>
            <a:xfrm>
              <a:off x="4368463" y="3676179"/>
              <a:ext cx="0" cy="2959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7F09F83-873D-AA8D-20E2-5EAA999F4A24}"/>
                </a:ext>
              </a:extLst>
            </p:cNvPr>
            <p:cNvSpPr txBox="1"/>
            <p:nvPr/>
          </p:nvSpPr>
          <p:spPr>
            <a:xfrm>
              <a:off x="3512945" y="3679553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HIGH</a:t>
              </a: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5A36DEB2-6D50-A730-DC72-2C19910BAD44}"/>
                </a:ext>
              </a:extLst>
            </p:cNvPr>
            <p:cNvCxnSpPr>
              <a:cxnSpLocks/>
            </p:cNvCxnSpPr>
            <p:nvPr/>
          </p:nvCxnSpPr>
          <p:spPr>
            <a:xfrm>
              <a:off x="3237868" y="368401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E33992F-806A-1B60-F0DB-427CA7B98973}"/>
                </a:ext>
              </a:extLst>
            </p:cNvPr>
            <p:cNvSpPr txBox="1"/>
            <p:nvPr/>
          </p:nvSpPr>
          <p:spPr>
            <a:xfrm>
              <a:off x="2240015" y="3677204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MIDDLE</a:t>
              </a: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955A1DE-372E-A236-E45D-3636877AE4E7}"/>
                </a:ext>
              </a:extLst>
            </p:cNvPr>
            <p:cNvCxnSpPr>
              <a:cxnSpLocks/>
            </p:cNvCxnSpPr>
            <p:nvPr/>
          </p:nvCxnSpPr>
          <p:spPr>
            <a:xfrm>
              <a:off x="2000943" y="369036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3F3ACC78-8266-134F-4137-251E1328C19C}"/>
                </a:ext>
              </a:extLst>
            </p:cNvPr>
            <p:cNvSpPr txBox="1"/>
            <p:nvPr/>
          </p:nvSpPr>
          <p:spPr>
            <a:xfrm>
              <a:off x="1121298" y="3670644"/>
              <a:ext cx="7031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LOW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DCB8679-CF35-DBA1-D98E-C6B740042EC6}"/>
              </a:ext>
            </a:extLst>
          </p:cNvPr>
          <p:cNvGrpSpPr/>
          <p:nvPr/>
        </p:nvGrpSpPr>
        <p:grpSpPr>
          <a:xfrm>
            <a:off x="6437365" y="2291006"/>
            <a:ext cx="4862279" cy="584791"/>
            <a:chOff x="794884" y="3535243"/>
            <a:chExt cx="4862279" cy="584791"/>
          </a:xfrm>
        </p:grpSpPr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EB08408B-B426-B3B1-F1D9-4CB82E176DC1}"/>
                </a:ext>
              </a:extLst>
            </p:cNvPr>
            <p:cNvSpPr/>
            <p:nvPr/>
          </p:nvSpPr>
          <p:spPr>
            <a:xfrm>
              <a:off x="794884" y="3535243"/>
              <a:ext cx="4836043" cy="58479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3CA62FF-CD5A-0998-6AD1-47B13935481A}"/>
                </a:ext>
              </a:extLst>
            </p:cNvPr>
            <p:cNvSpPr txBox="1"/>
            <p:nvPr/>
          </p:nvSpPr>
          <p:spPr>
            <a:xfrm>
              <a:off x="4439636" y="3678197"/>
              <a:ext cx="12175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SUPER HIGH</a:t>
              </a:r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926AFFE8-8027-3093-5FAB-BD52890810B0}"/>
                </a:ext>
              </a:extLst>
            </p:cNvPr>
            <p:cNvCxnSpPr>
              <a:cxnSpLocks/>
            </p:cNvCxnSpPr>
            <p:nvPr/>
          </p:nvCxnSpPr>
          <p:spPr>
            <a:xfrm>
              <a:off x="4368463" y="3676179"/>
              <a:ext cx="0" cy="2959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30ABEBE-6187-3395-DF16-72F31E2AA19B}"/>
                </a:ext>
              </a:extLst>
            </p:cNvPr>
            <p:cNvSpPr txBox="1"/>
            <p:nvPr/>
          </p:nvSpPr>
          <p:spPr>
            <a:xfrm>
              <a:off x="3512945" y="3679553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HIGH</a:t>
              </a:r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479FF7B-4260-55F2-9F7D-8ED6353BC6C8}"/>
                </a:ext>
              </a:extLst>
            </p:cNvPr>
            <p:cNvCxnSpPr>
              <a:cxnSpLocks/>
            </p:cNvCxnSpPr>
            <p:nvPr/>
          </p:nvCxnSpPr>
          <p:spPr>
            <a:xfrm>
              <a:off x="3237868" y="368401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6568A69-708E-1D54-EEA7-A57BB8F031D9}"/>
                </a:ext>
              </a:extLst>
            </p:cNvPr>
            <p:cNvSpPr txBox="1"/>
            <p:nvPr/>
          </p:nvSpPr>
          <p:spPr>
            <a:xfrm>
              <a:off x="2240015" y="3677204"/>
              <a:ext cx="8256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MIDDLE</a:t>
              </a:r>
            </a:p>
          </p:txBody>
        </p: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31293F7-BFBA-E739-3D4F-605009324D52}"/>
                </a:ext>
              </a:extLst>
            </p:cNvPr>
            <p:cNvCxnSpPr>
              <a:cxnSpLocks/>
            </p:cNvCxnSpPr>
            <p:nvPr/>
          </p:nvCxnSpPr>
          <p:spPr>
            <a:xfrm>
              <a:off x="2000943" y="3690362"/>
              <a:ext cx="0" cy="281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FF9870C-69FF-853A-1948-23992B4DE507}"/>
                </a:ext>
              </a:extLst>
            </p:cNvPr>
            <p:cNvSpPr txBox="1"/>
            <p:nvPr/>
          </p:nvSpPr>
          <p:spPr>
            <a:xfrm>
              <a:off x="1121298" y="3670644"/>
              <a:ext cx="7031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400" b="1" dirty="0"/>
                <a:t>LOW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3FB1AABB-0639-4D36-B282-008416A9E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98" y="-838700"/>
            <a:ext cx="3122757" cy="31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0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47B2DB-4D81-A229-95BB-343BE04D2C62}"/>
              </a:ext>
            </a:extLst>
          </p:cNvPr>
          <p:cNvSpPr txBox="1"/>
          <p:nvPr/>
        </p:nvSpPr>
        <p:spPr>
          <a:xfrm>
            <a:off x="1472019" y="229026"/>
            <a:ext cx="873996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06245"/>
                </a:solidFill>
              </a:rPr>
              <a:t>STEP 2: ATTRACTIVENESS MAP</a:t>
            </a:r>
          </a:p>
          <a:p>
            <a:pPr algn="ctr"/>
            <a:r>
              <a:rPr lang="en-GB" sz="1100" b="1" i="1" dirty="0"/>
              <a:t>Use the second worksheets to evaluate the attractiveness of each market opportunity and place each one on the map</a:t>
            </a:r>
            <a:endParaRPr lang="pl-PL" sz="1100" b="1" i="1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A02C2C9-2B45-3C01-806C-D3AF44583A63}"/>
              </a:ext>
            </a:extLst>
          </p:cNvPr>
          <p:cNvSpPr/>
          <p:nvPr/>
        </p:nvSpPr>
        <p:spPr>
          <a:xfrm rot="16200000">
            <a:off x="-525372" y="3466724"/>
            <a:ext cx="5571464" cy="604174"/>
          </a:xfrm>
          <a:prstGeom prst="rightArrow">
            <a:avLst/>
          </a:prstGeom>
          <a:solidFill>
            <a:schemeClr val="tx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7596ED5-3D5C-A975-03F6-C9033893F5FA}"/>
              </a:ext>
            </a:extLst>
          </p:cNvPr>
          <p:cNvSpPr/>
          <p:nvPr/>
        </p:nvSpPr>
        <p:spPr>
          <a:xfrm>
            <a:off x="2117917" y="6096296"/>
            <a:ext cx="7281263" cy="604174"/>
          </a:xfrm>
          <a:prstGeom prst="rightArrow">
            <a:avLst/>
          </a:prstGeom>
          <a:solidFill>
            <a:schemeClr val="tx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A27153-3F08-DEB3-C50E-50D6E7AAAFF2}"/>
              </a:ext>
            </a:extLst>
          </p:cNvPr>
          <p:cNvCxnSpPr>
            <a:cxnSpLocks/>
          </p:cNvCxnSpPr>
          <p:nvPr/>
        </p:nvCxnSpPr>
        <p:spPr>
          <a:xfrm>
            <a:off x="2215510" y="3618614"/>
            <a:ext cx="718367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7DE0CD-0344-765B-A35D-509653551E52}"/>
              </a:ext>
            </a:extLst>
          </p:cNvPr>
          <p:cNvCxnSpPr>
            <a:cxnSpLocks/>
          </p:cNvCxnSpPr>
          <p:nvPr/>
        </p:nvCxnSpPr>
        <p:spPr>
          <a:xfrm>
            <a:off x="5752219" y="1254642"/>
            <a:ext cx="0" cy="517805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BA83AAB-1727-9FA1-64E6-CB771B53E38B}"/>
              </a:ext>
            </a:extLst>
          </p:cNvPr>
          <p:cNvSpPr txBox="1"/>
          <p:nvPr/>
        </p:nvSpPr>
        <p:spPr>
          <a:xfrm>
            <a:off x="2454341" y="1320565"/>
            <a:ext cx="1437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rgbClr val="FFC000"/>
                </a:solidFill>
              </a:rPr>
              <a:t>GOLD MINE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25F15-85F1-87A2-F5A8-45B6351A329B}"/>
              </a:ext>
            </a:extLst>
          </p:cNvPr>
          <p:cNvSpPr txBox="1"/>
          <p:nvPr/>
        </p:nvSpPr>
        <p:spPr>
          <a:xfrm>
            <a:off x="2454341" y="5833331"/>
            <a:ext cx="1437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QUICK WIN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68F1FC-58DE-2576-E3B3-5AD42B9705DA}"/>
              </a:ext>
            </a:extLst>
          </p:cNvPr>
          <p:cNvSpPr txBox="1"/>
          <p:nvPr/>
        </p:nvSpPr>
        <p:spPr>
          <a:xfrm>
            <a:off x="7213601" y="5872318"/>
            <a:ext cx="1826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rgbClr val="FF0000"/>
                </a:solidFill>
              </a:rPr>
              <a:t>QUESTIONABLE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CFB834-416D-3CD8-98A3-DE95875C64E0}"/>
              </a:ext>
            </a:extLst>
          </p:cNvPr>
          <p:cNvSpPr txBox="1"/>
          <p:nvPr/>
        </p:nvSpPr>
        <p:spPr>
          <a:xfrm>
            <a:off x="7876795" y="1331883"/>
            <a:ext cx="1826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chemeClr val="accent5"/>
                </a:solidFill>
              </a:rPr>
              <a:t>MOONSHOT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60156-2F92-8A9A-CCDE-CE862117F838}"/>
              </a:ext>
            </a:extLst>
          </p:cNvPr>
          <p:cNvSpPr txBox="1"/>
          <p:nvPr/>
        </p:nvSpPr>
        <p:spPr>
          <a:xfrm rot="16200000">
            <a:off x="1363751" y="1761898"/>
            <a:ext cx="125461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00B050"/>
                </a:solidFill>
              </a:rPr>
              <a:t>POTENTIAL</a:t>
            </a:r>
          </a:p>
          <a:p>
            <a:pPr algn="just"/>
            <a:endParaRPr lang="en-GB" sz="1100" b="1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93F9B5-FA2B-C5B8-59F8-A4B2922385B5}"/>
              </a:ext>
            </a:extLst>
          </p:cNvPr>
          <p:cNvSpPr txBox="1"/>
          <p:nvPr/>
        </p:nvSpPr>
        <p:spPr>
          <a:xfrm>
            <a:off x="7738533" y="6544073"/>
            <a:ext cx="1427865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FF0000"/>
                </a:solidFill>
              </a:rPr>
              <a:t>CHALLENGE</a:t>
            </a:r>
          </a:p>
          <a:p>
            <a:pPr algn="just"/>
            <a:endParaRPr lang="en-GB" sz="1100" b="1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3D460C-90D0-DFD5-F062-83025F4BA2C7}"/>
              </a:ext>
            </a:extLst>
          </p:cNvPr>
          <p:cNvSpPr txBox="1"/>
          <p:nvPr/>
        </p:nvSpPr>
        <p:spPr>
          <a:xfrm>
            <a:off x="2422312" y="6230376"/>
            <a:ext cx="697686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bg1"/>
                </a:solidFill>
              </a:rPr>
              <a:t>LOW                              MID                          HIGH                     SUPER HIGH</a:t>
            </a:r>
          </a:p>
          <a:p>
            <a:pPr algn="just"/>
            <a:endParaRPr lang="en-GB" sz="1100" b="1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1561D5-4C7F-6607-7A66-CD9B0DB3A795}"/>
              </a:ext>
            </a:extLst>
          </p:cNvPr>
          <p:cNvSpPr txBox="1"/>
          <p:nvPr/>
        </p:nvSpPr>
        <p:spPr>
          <a:xfrm rot="16200000">
            <a:off x="-1134350" y="2514690"/>
            <a:ext cx="697686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bg1"/>
                </a:solidFill>
              </a:rPr>
              <a:t>LOW                         MID             HIGH         SUPER HIGH</a:t>
            </a:r>
          </a:p>
          <a:p>
            <a:pPr algn="just"/>
            <a:endParaRPr lang="en-GB" sz="11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D476E-E90E-EAC3-4EC0-3027ADB97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283" y="1854755"/>
            <a:ext cx="2003160" cy="1502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61D28-CE33-B999-3D12-95101CBCA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78" r="10988"/>
          <a:stretch/>
        </p:blipFill>
        <p:spPr>
          <a:xfrm>
            <a:off x="6281496" y="1821266"/>
            <a:ext cx="1595299" cy="1425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014FE-48B6-D33C-91B2-2780327E7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100" y="4280457"/>
            <a:ext cx="2538861" cy="963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56BAC7-BAD4-7A96-E8AC-BC6EC392E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331" y="3997080"/>
            <a:ext cx="1558220" cy="16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72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605F6B-D3A1-9583-9F6F-A145BC44CD0D}"/>
              </a:ext>
            </a:extLst>
          </p:cNvPr>
          <p:cNvSpPr txBox="1"/>
          <p:nvPr/>
        </p:nvSpPr>
        <p:spPr>
          <a:xfrm>
            <a:off x="1637413" y="1086873"/>
            <a:ext cx="873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06245"/>
                </a:solidFill>
              </a:rPr>
              <a:t>Customer profile</a:t>
            </a:r>
            <a:endParaRPr lang="pl-PL" sz="3600" b="1" dirty="0">
              <a:solidFill>
                <a:srgbClr val="306245"/>
              </a:solidFill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B26F53D-5AA0-1AFC-3C62-2EF5B307DF97}"/>
              </a:ext>
            </a:extLst>
          </p:cNvPr>
          <p:cNvSpPr/>
          <p:nvPr/>
        </p:nvSpPr>
        <p:spPr>
          <a:xfrm>
            <a:off x="10494492" y="168677"/>
            <a:ext cx="1593413" cy="873298"/>
          </a:xfrm>
          <a:custGeom>
            <a:avLst/>
            <a:gdLst/>
            <a:ahLst/>
            <a:cxnLst/>
            <a:rect l="l" t="t" r="r" b="b"/>
            <a:pathLst>
              <a:path w="2150990" h="1109713">
                <a:moveTo>
                  <a:pt x="0" y="0"/>
                </a:moveTo>
                <a:lnTo>
                  <a:pt x="2150990" y="0"/>
                </a:lnTo>
                <a:lnTo>
                  <a:pt x="2150990" y="1109713"/>
                </a:lnTo>
                <a:lnTo>
                  <a:pt x="0" y="1109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17" t="-35985" r="-38721" b="-58350"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55729CF-8648-E50E-0E02-D549E2478115}"/>
              </a:ext>
            </a:extLst>
          </p:cNvPr>
          <p:cNvSpPr/>
          <p:nvPr/>
        </p:nvSpPr>
        <p:spPr>
          <a:xfrm>
            <a:off x="11440061" y="5476296"/>
            <a:ext cx="753550" cy="1274036"/>
          </a:xfrm>
          <a:custGeom>
            <a:avLst/>
            <a:gdLst/>
            <a:ahLst/>
            <a:cxnLst/>
            <a:rect l="l" t="t" r="r" b="b"/>
            <a:pathLst>
              <a:path w="1587160" h="2762226">
                <a:moveTo>
                  <a:pt x="0" y="0"/>
                </a:moveTo>
                <a:lnTo>
                  <a:pt x="1587161" y="0"/>
                </a:lnTo>
                <a:lnTo>
                  <a:pt x="1587161" y="2762226"/>
                </a:lnTo>
                <a:lnTo>
                  <a:pt x="0" y="27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41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1BAA7-A860-34B3-F8E7-25BE68073A5C}"/>
              </a:ext>
            </a:extLst>
          </p:cNvPr>
          <p:cNvSpPr txBox="1"/>
          <p:nvPr/>
        </p:nvSpPr>
        <p:spPr>
          <a:xfrm>
            <a:off x="5989621" y="2373239"/>
            <a:ext cx="6197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306245"/>
                </a:solidFill>
              </a:rPr>
              <a:t>WHAT DO I OFFER?</a:t>
            </a:r>
          </a:p>
          <a:p>
            <a:pPr algn="ctr"/>
            <a:r>
              <a:rPr lang="en-GB" sz="3600" b="1" dirty="0"/>
              <a:t>Working towards the definition of the value proposition</a:t>
            </a:r>
            <a:endParaRPr lang="pl-PL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5F7C8-2F88-C089-E9B5-8329D4364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14" y="2197961"/>
            <a:ext cx="5809807" cy="387320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B5897B6-3755-EE75-F1B1-DF8557E9A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96" y="-961060"/>
            <a:ext cx="3702817" cy="37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3">
            <a:extLst>
              <a:ext uri="{FF2B5EF4-FFF2-40B4-BE49-F238E27FC236}">
                <a16:creationId xmlns:a16="http://schemas.microsoft.com/office/drawing/2014/main" id="{EB26F53D-5AA0-1AFC-3C62-2EF5B307DF97}"/>
              </a:ext>
            </a:extLst>
          </p:cNvPr>
          <p:cNvSpPr/>
          <p:nvPr/>
        </p:nvSpPr>
        <p:spPr>
          <a:xfrm>
            <a:off x="10494492" y="168677"/>
            <a:ext cx="1593413" cy="873298"/>
          </a:xfrm>
          <a:custGeom>
            <a:avLst/>
            <a:gdLst/>
            <a:ahLst/>
            <a:cxnLst/>
            <a:rect l="l" t="t" r="r" b="b"/>
            <a:pathLst>
              <a:path w="2150990" h="1109713">
                <a:moveTo>
                  <a:pt x="0" y="0"/>
                </a:moveTo>
                <a:lnTo>
                  <a:pt x="2150990" y="0"/>
                </a:lnTo>
                <a:lnTo>
                  <a:pt x="2150990" y="1109713"/>
                </a:lnTo>
                <a:lnTo>
                  <a:pt x="0" y="1109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17" t="-35985" r="-38721" b="-58350"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55729CF-8648-E50E-0E02-D549E2478115}"/>
              </a:ext>
            </a:extLst>
          </p:cNvPr>
          <p:cNvSpPr/>
          <p:nvPr/>
        </p:nvSpPr>
        <p:spPr>
          <a:xfrm>
            <a:off x="11291199" y="5476296"/>
            <a:ext cx="753550" cy="1274036"/>
          </a:xfrm>
          <a:custGeom>
            <a:avLst/>
            <a:gdLst/>
            <a:ahLst/>
            <a:cxnLst/>
            <a:rect l="l" t="t" r="r" b="b"/>
            <a:pathLst>
              <a:path w="1587160" h="2762226">
                <a:moveTo>
                  <a:pt x="0" y="0"/>
                </a:moveTo>
                <a:lnTo>
                  <a:pt x="1587161" y="0"/>
                </a:lnTo>
                <a:lnTo>
                  <a:pt x="1587161" y="2762226"/>
                </a:lnTo>
                <a:lnTo>
                  <a:pt x="0" y="27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41"/>
            </a:stretch>
          </a:blipFill>
        </p:spPr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D98D33-F815-75AF-70C1-2B33695E446B}"/>
              </a:ext>
            </a:extLst>
          </p:cNvPr>
          <p:cNvSpPr txBox="1"/>
          <p:nvPr/>
        </p:nvSpPr>
        <p:spPr>
          <a:xfrm>
            <a:off x="423332" y="4228893"/>
            <a:ext cx="3523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JOBS TO BE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A45A7-3B6B-551D-2C2B-D79F780B2BBF}"/>
              </a:ext>
            </a:extLst>
          </p:cNvPr>
          <p:cNvSpPr txBox="1"/>
          <p:nvPr/>
        </p:nvSpPr>
        <p:spPr>
          <a:xfrm>
            <a:off x="4690541" y="7409"/>
            <a:ext cx="2716726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CONTEXT AND SITUATION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Key properties of the context for the job to be done</a:t>
            </a:r>
            <a:endParaRPr lang="en-GB" sz="1100" b="1" i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Specific situation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Include when, if relevant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GB" sz="11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F3C6B-227A-2D55-1637-5581F50E4FDC}"/>
              </a:ext>
            </a:extLst>
          </p:cNvPr>
          <p:cNvSpPr txBox="1"/>
          <p:nvPr/>
        </p:nvSpPr>
        <p:spPr>
          <a:xfrm>
            <a:off x="6655683" y="1142779"/>
            <a:ext cx="195712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CRITERIA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(Minimum) criteria of your customer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The must-haves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FF83AD-7DD7-0BB8-FA0E-DE7DD65DFD27}"/>
              </a:ext>
            </a:extLst>
          </p:cNvPr>
          <p:cNvSpPr txBox="1"/>
          <p:nvPr/>
        </p:nvSpPr>
        <p:spPr>
          <a:xfrm>
            <a:off x="8971147" y="1341652"/>
            <a:ext cx="272301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DESIRED OUTCOMES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Outcomes that customer is looking for.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What does the customer’s life look like when problem is solved, and job is done?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Include metrics where possible.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2ED2F0-1F92-885C-CCBD-750BAF7B288C}"/>
              </a:ext>
            </a:extLst>
          </p:cNvPr>
          <p:cNvSpPr txBox="1"/>
          <p:nvPr/>
        </p:nvSpPr>
        <p:spPr>
          <a:xfrm>
            <a:off x="8988578" y="2441554"/>
            <a:ext cx="2631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306245"/>
                </a:solidFill>
              </a:rPr>
              <a:t>DESIRES AND GAINS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Things that delight your customer.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Unexpected benefits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4A1601-6791-99C4-7428-E81DDC38E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74" y="4614314"/>
            <a:ext cx="2303237" cy="17489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7FD1BF-A5EF-F334-29B1-46AC5F169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023" y="2388092"/>
            <a:ext cx="5915319" cy="408313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1F7CABC-9E52-5F44-87AF-22835D387C1A}"/>
              </a:ext>
            </a:extLst>
          </p:cNvPr>
          <p:cNvSpPr/>
          <p:nvPr/>
        </p:nvSpPr>
        <p:spPr>
          <a:xfrm>
            <a:off x="179814" y="4228893"/>
            <a:ext cx="2292497" cy="2171907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80FABEB-28BA-FF2F-6D0D-DE465CB235A9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3008867" y="4034367"/>
            <a:ext cx="270318" cy="388382"/>
          </a:xfrm>
          <a:prstGeom prst="line">
            <a:avLst/>
          </a:prstGeom>
          <a:ln w="25400">
            <a:solidFill>
              <a:srgbClr val="51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372CDF9-9FF3-5620-3F83-FD4B4EF57671}"/>
              </a:ext>
            </a:extLst>
          </p:cNvPr>
          <p:cNvSpPr txBox="1"/>
          <p:nvPr/>
        </p:nvSpPr>
        <p:spPr>
          <a:xfrm>
            <a:off x="5629052" y="5962218"/>
            <a:ext cx="247672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INERTIA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Everything that keeps customers from trying new solutions. The status-quo/Habits/Switching costs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5AF98A8-A74D-EE8B-29E8-7DBB3FD93F78}"/>
              </a:ext>
            </a:extLst>
          </p:cNvPr>
          <p:cNvSpPr/>
          <p:nvPr/>
        </p:nvSpPr>
        <p:spPr>
          <a:xfrm>
            <a:off x="5647916" y="5987764"/>
            <a:ext cx="2457859" cy="85161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DDF58F-FFA1-552B-D2E6-EAD3A567625D}"/>
              </a:ext>
            </a:extLst>
          </p:cNvPr>
          <p:cNvCxnSpPr>
            <a:cxnSpLocks/>
          </p:cNvCxnSpPr>
          <p:nvPr/>
        </p:nvCxnSpPr>
        <p:spPr>
          <a:xfrm>
            <a:off x="5110327" y="5781675"/>
            <a:ext cx="537589" cy="2762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815E71-33EA-A04D-2EE7-EFD9D43918FB}"/>
              </a:ext>
            </a:extLst>
          </p:cNvPr>
          <p:cNvSpPr txBox="1"/>
          <p:nvPr/>
        </p:nvSpPr>
        <p:spPr>
          <a:xfrm>
            <a:off x="8255773" y="5450041"/>
            <a:ext cx="1783577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FRICTION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Anything that creates uncertainty when trying a new solution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b="1" i="1" dirty="0"/>
              <a:t>Includes new habits that need to be formed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98C52B2-1185-C2F1-98E0-CB0EAA82E63C}"/>
              </a:ext>
            </a:extLst>
          </p:cNvPr>
          <p:cNvSpPr/>
          <p:nvPr/>
        </p:nvSpPr>
        <p:spPr>
          <a:xfrm>
            <a:off x="8255773" y="5503503"/>
            <a:ext cx="1783577" cy="110497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0F75557-6729-D6B2-A177-74E634DDCE4D}"/>
              </a:ext>
            </a:extLst>
          </p:cNvPr>
          <p:cNvCxnSpPr>
            <a:cxnSpLocks/>
          </p:cNvCxnSpPr>
          <p:nvPr/>
        </p:nvCxnSpPr>
        <p:spPr>
          <a:xfrm>
            <a:off x="6319845" y="5038621"/>
            <a:ext cx="1935928" cy="55544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B4A1218-392E-F7E0-C225-B0500A424574}"/>
              </a:ext>
            </a:extLst>
          </p:cNvPr>
          <p:cNvSpPr txBox="1"/>
          <p:nvPr/>
        </p:nvSpPr>
        <p:spPr>
          <a:xfrm>
            <a:off x="1970674" y="2843898"/>
            <a:ext cx="21680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TRIGGERING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Triggers that create a desire for better:</a:t>
            </a:r>
          </a:p>
          <a:p>
            <a:pPr marL="171450" indent="-171450">
              <a:buFontTx/>
              <a:buChar char="-"/>
            </a:pPr>
            <a:r>
              <a:rPr lang="en-US" sz="1100" b="1" i="1" dirty="0"/>
              <a:t>Bad experience</a:t>
            </a:r>
          </a:p>
          <a:p>
            <a:pPr marL="171450" indent="-171450">
              <a:buFontTx/>
              <a:buChar char="-"/>
            </a:pPr>
            <a:r>
              <a:rPr lang="en-US" sz="1100" b="1" i="1" dirty="0"/>
              <a:t>Change in environment</a:t>
            </a:r>
          </a:p>
          <a:p>
            <a:pPr marL="171450" indent="-171450">
              <a:buFontTx/>
              <a:buChar char="-"/>
            </a:pPr>
            <a:r>
              <a:rPr lang="en-US" sz="1100" b="1" i="1" dirty="0"/>
              <a:t>Awareness</a:t>
            </a:r>
            <a:endParaRPr lang="en-GB" sz="1100" b="1" i="1" dirty="0"/>
          </a:p>
          <a:p>
            <a:pPr algn="just"/>
            <a:endParaRPr lang="en-GB" sz="1100" b="1" i="1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6CBEB7B-260A-5D42-91F9-65F2547B64F2}"/>
              </a:ext>
            </a:extLst>
          </p:cNvPr>
          <p:cNvSpPr/>
          <p:nvPr/>
        </p:nvSpPr>
        <p:spPr>
          <a:xfrm>
            <a:off x="1924831" y="2830219"/>
            <a:ext cx="2168072" cy="1204148"/>
          </a:xfrm>
          <a:prstGeom prst="roundRect">
            <a:avLst/>
          </a:prstGeom>
          <a:noFill/>
          <a:ln w="25400">
            <a:solidFill>
              <a:srgbClr val="03AD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F9FBC-D5A9-CC06-00AC-AFACB23AE903}"/>
              </a:ext>
            </a:extLst>
          </p:cNvPr>
          <p:cNvSpPr txBox="1"/>
          <p:nvPr/>
        </p:nvSpPr>
        <p:spPr>
          <a:xfrm>
            <a:off x="2290984" y="1244157"/>
            <a:ext cx="242648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PROBLEMS AND PAINS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Anything that prevent the customer from getting a job done:</a:t>
            </a:r>
          </a:p>
          <a:p>
            <a:pPr marL="628650"/>
            <a:r>
              <a:rPr lang="en-US" sz="1100" b="1" i="1" dirty="0"/>
              <a:t>- Negative emotions</a:t>
            </a:r>
          </a:p>
          <a:p>
            <a:pPr marL="628650"/>
            <a:r>
              <a:rPr lang="en-US" sz="1100" b="1" i="1" dirty="0"/>
              <a:t>- Undesired situations</a:t>
            </a:r>
          </a:p>
          <a:p>
            <a:pPr marL="628650"/>
            <a:r>
              <a:rPr lang="en-US" sz="1100" b="1" i="1" dirty="0"/>
              <a:t>- Costs and risks.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Include the problem severity level</a:t>
            </a:r>
          </a:p>
          <a:p>
            <a:pPr algn="just"/>
            <a:endParaRPr lang="en-GB" sz="1100" b="1" i="1" dirty="0"/>
          </a:p>
          <a:p>
            <a:pPr algn="just"/>
            <a:endParaRPr lang="en-GB" sz="1100" b="1" i="1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A25C068-FB97-A809-8FD3-1EAD024857EA}"/>
              </a:ext>
            </a:extLst>
          </p:cNvPr>
          <p:cNvSpPr/>
          <p:nvPr/>
        </p:nvSpPr>
        <p:spPr>
          <a:xfrm>
            <a:off x="2304546" y="1270418"/>
            <a:ext cx="2343653" cy="1365274"/>
          </a:xfrm>
          <a:prstGeom prst="roundRect">
            <a:avLst/>
          </a:prstGeom>
          <a:noFill/>
          <a:ln w="25400">
            <a:solidFill>
              <a:srgbClr val="03AD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14B7BB7-B373-1559-90AD-3C45C17602F2}"/>
              </a:ext>
            </a:extLst>
          </p:cNvPr>
          <p:cNvCxnSpPr>
            <a:cxnSpLocks/>
          </p:cNvCxnSpPr>
          <p:nvPr/>
        </p:nvCxnSpPr>
        <p:spPr>
          <a:xfrm>
            <a:off x="4262856" y="2635692"/>
            <a:ext cx="0" cy="1346117"/>
          </a:xfrm>
          <a:prstGeom prst="line">
            <a:avLst/>
          </a:prstGeom>
          <a:ln w="25400">
            <a:solidFill>
              <a:srgbClr val="51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BD5C48-33AB-D572-B272-E7C613FC73B4}"/>
              </a:ext>
            </a:extLst>
          </p:cNvPr>
          <p:cNvSpPr txBox="1"/>
          <p:nvPr/>
        </p:nvSpPr>
        <p:spPr>
          <a:xfrm>
            <a:off x="4699706" y="1150409"/>
            <a:ext cx="163598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ALTERNATIVES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Alternative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Competitors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Substitutes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GB" sz="1100" b="1" i="1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19581A9-7A5D-343A-0C3E-4D73429DDE3C}"/>
              </a:ext>
            </a:extLst>
          </p:cNvPr>
          <p:cNvSpPr/>
          <p:nvPr/>
        </p:nvSpPr>
        <p:spPr>
          <a:xfrm>
            <a:off x="4704157" y="52760"/>
            <a:ext cx="2673378" cy="986534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D792995-5BD5-5730-2712-1B336933CF21}"/>
              </a:ext>
            </a:extLst>
          </p:cNvPr>
          <p:cNvSpPr/>
          <p:nvPr/>
        </p:nvSpPr>
        <p:spPr>
          <a:xfrm>
            <a:off x="4717471" y="1156429"/>
            <a:ext cx="1562805" cy="863513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8F89F60-567D-A9BC-CAC6-8B69C416BCE0}"/>
              </a:ext>
            </a:extLst>
          </p:cNvPr>
          <p:cNvSpPr/>
          <p:nvPr/>
        </p:nvSpPr>
        <p:spPr>
          <a:xfrm>
            <a:off x="6635029" y="1164323"/>
            <a:ext cx="1957120" cy="863513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D3F2443-2919-4363-82E8-FC7222F9C7B1}"/>
              </a:ext>
            </a:extLst>
          </p:cNvPr>
          <p:cNvCxnSpPr>
            <a:cxnSpLocks/>
          </p:cNvCxnSpPr>
          <p:nvPr/>
        </p:nvCxnSpPr>
        <p:spPr>
          <a:xfrm flipV="1">
            <a:off x="5445548" y="1956778"/>
            <a:ext cx="1210135" cy="101092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5430C23-E318-EDC8-4795-7567F1D2B402}"/>
              </a:ext>
            </a:extLst>
          </p:cNvPr>
          <p:cNvSpPr/>
          <p:nvPr/>
        </p:nvSpPr>
        <p:spPr>
          <a:xfrm>
            <a:off x="8950493" y="1372331"/>
            <a:ext cx="2670006" cy="1010928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72C928A-8AA1-A4D3-5680-9F8FFACB86F8}"/>
              </a:ext>
            </a:extLst>
          </p:cNvPr>
          <p:cNvSpPr/>
          <p:nvPr/>
        </p:nvSpPr>
        <p:spPr>
          <a:xfrm>
            <a:off x="8950493" y="2452932"/>
            <a:ext cx="2670006" cy="707887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803FEC9-C717-D51C-886D-09A05DBBE7E1}"/>
              </a:ext>
            </a:extLst>
          </p:cNvPr>
          <p:cNvCxnSpPr>
            <a:cxnSpLocks/>
          </p:cNvCxnSpPr>
          <p:nvPr/>
        </p:nvCxnSpPr>
        <p:spPr>
          <a:xfrm flipV="1">
            <a:off x="7753350" y="1783751"/>
            <a:ext cx="1207470" cy="87533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99035A9-BDA8-3110-7428-16AEEC695161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8388278" y="2647264"/>
            <a:ext cx="562215" cy="15961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2EB17BBB-DFFB-F361-39FF-E0BE56291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98" y="-838700"/>
            <a:ext cx="3122757" cy="31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4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605F6B-D3A1-9583-9F6F-A145BC44CD0D}"/>
              </a:ext>
            </a:extLst>
          </p:cNvPr>
          <p:cNvSpPr txBox="1"/>
          <p:nvPr/>
        </p:nvSpPr>
        <p:spPr>
          <a:xfrm>
            <a:off x="2218659" y="457200"/>
            <a:ext cx="873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06245"/>
                </a:solidFill>
              </a:rPr>
              <a:t>Value proposition</a:t>
            </a:r>
            <a:endParaRPr lang="pl-PL" sz="3200" b="1" dirty="0">
              <a:solidFill>
                <a:srgbClr val="306245"/>
              </a:solidFill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B26F53D-5AA0-1AFC-3C62-2EF5B307DF97}"/>
              </a:ext>
            </a:extLst>
          </p:cNvPr>
          <p:cNvSpPr/>
          <p:nvPr/>
        </p:nvSpPr>
        <p:spPr>
          <a:xfrm>
            <a:off x="10494492" y="168677"/>
            <a:ext cx="1593413" cy="873298"/>
          </a:xfrm>
          <a:custGeom>
            <a:avLst/>
            <a:gdLst/>
            <a:ahLst/>
            <a:cxnLst/>
            <a:rect l="l" t="t" r="r" b="b"/>
            <a:pathLst>
              <a:path w="2150990" h="1109713">
                <a:moveTo>
                  <a:pt x="0" y="0"/>
                </a:moveTo>
                <a:lnTo>
                  <a:pt x="2150990" y="0"/>
                </a:lnTo>
                <a:lnTo>
                  <a:pt x="2150990" y="1109713"/>
                </a:lnTo>
                <a:lnTo>
                  <a:pt x="0" y="1109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17" t="-35985" r="-38721" b="-58350"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55729CF-8648-E50E-0E02-D549E2478115}"/>
              </a:ext>
            </a:extLst>
          </p:cNvPr>
          <p:cNvSpPr/>
          <p:nvPr/>
        </p:nvSpPr>
        <p:spPr>
          <a:xfrm>
            <a:off x="11291199" y="5476296"/>
            <a:ext cx="753550" cy="1274036"/>
          </a:xfrm>
          <a:custGeom>
            <a:avLst/>
            <a:gdLst/>
            <a:ahLst/>
            <a:cxnLst/>
            <a:rect l="l" t="t" r="r" b="b"/>
            <a:pathLst>
              <a:path w="1587160" h="2762226">
                <a:moveTo>
                  <a:pt x="0" y="0"/>
                </a:moveTo>
                <a:lnTo>
                  <a:pt x="1587161" y="0"/>
                </a:lnTo>
                <a:lnTo>
                  <a:pt x="1587161" y="2762226"/>
                </a:lnTo>
                <a:lnTo>
                  <a:pt x="0" y="27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41"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7431A3-3536-ECD8-C813-206F1DBA2903}"/>
              </a:ext>
            </a:extLst>
          </p:cNvPr>
          <p:cNvGrpSpPr/>
          <p:nvPr/>
        </p:nvGrpSpPr>
        <p:grpSpPr>
          <a:xfrm>
            <a:off x="520994" y="1470033"/>
            <a:ext cx="10770202" cy="4760646"/>
            <a:chOff x="520994" y="1470033"/>
            <a:chExt cx="10770202" cy="47606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9775D1-8C35-E2DD-D384-C2BB7956CD3C}"/>
                </a:ext>
              </a:extLst>
            </p:cNvPr>
            <p:cNvSpPr/>
            <p:nvPr/>
          </p:nvSpPr>
          <p:spPr>
            <a:xfrm>
              <a:off x="520995" y="1499191"/>
              <a:ext cx="10770201" cy="4731488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8E91D1-0A1C-690B-D598-0108B53B956E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520994" y="3864935"/>
              <a:ext cx="10770202" cy="2460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D030DE-72B5-7E18-0BF9-3480F5D8615F}"/>
                </a:ext>
              </a:extLst>
            </p:cNvPr>
            <p:cNvCxnSpPr>
              <a:cxnSpLocks/>
            </p:cNvCxnSpPr>
            <p:nvPr/>
          </p:nvCxnSpPr>
          <p:spPr>
            <a:xfrm>
              <a:off x="5925870" y="1470033"/>
              <a:ext cx="31903" cy="4760646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0F9FBC-D5A9-CC06-00AC-AFACB23AE903}"/>
              </a:ext>
            </a:extLst>
          </p:cNvPr>
          <p:cNvSpPr txBox="1"/>
          <p:nvPr/>
        </p:nvSpPr>
        <p:spPr>
          <a:xfrm>
            <a:off x="5916976" y="1499191"/>
            <a:ext cx="536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BENEFITS AND VALUE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5629C7-094F-DDC8-AC06-843F9C231C54}"/>
              </a:ext>
            </a:extLst>
          </p:cNvPr>
          <p:cNvSpPr txBox="1"/>
          <p:nvPr/>
        </p:nvSpPr>
        <p:spPr>
          <a:xfrm>
            <a:off x="592447" y="1540010"/>
            <a:ext cx="53653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PRODUCTS AND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List products &amp;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Fulfill functional, social, emotional and related jobs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Important features can be included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i="1" dirty="0"/>
          </a:p>
          <a:p>
            <a:pPr algn="just"/>
            <a:endParaRPr lang="en-GB" sz="1100" b="1" i="1" dirty="0"/>
          </a:p>
          <a:p>
            <a:pPr algn="just"/>
            <a:endParaRPr lang="en-GB" sz="11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7D5744-9222-540B-2386-74E191494F04}"/>
              </a:ext>
            </a:extLst>
          </p:cNvPr>
          <p:cNvSpPr txBox="1"/>
          <p:nvPr/>
        </p:nvSpPr>
        <p:spPr>
          <a:xfrm>
            <a:off x="560531" y="3885339"/>
            <a:ext cx="289024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Differentiation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i="1" dirty="0"/>
          </a:p>
          <a:p>
            <a:pPr algn="just"/>
            <a:endParaRPr lang="en-GB" sz="1100" b="1" i="1" dirty="0"/>
          </a:p>
          <a:p>
            <a:pPr algn="just"/>
            <a:endParaRPr lang="en-GB" sz="1100" b="1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A582FB-E02A-6FF2-FC57-036FB153D5A3}"/>
              </a:ext>
            </a:extLst>
          </p:cNvPr>
          <p:cNvSpPr txBox="1"/>
          <p:nvPr/>
        </p:nvSpPr>
        <p:spPr>
          <a:xfrm>
            <a:off x="5957786" y="3896749"/>
            <a:ext cx="536532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306245"/>
                </a:solidFill>
              </a:rPr>
              <a:t>Brochure headline</a:t>
            </a:r>
            <a:endParaRPr lang="en-US" sz="1100" b="1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Short headline for your brochure or </a:t>
            </a:r>
            <a:r>
              <a:rPr lang="en-US" sz="1100" b="1" i="1" dirty="0" err="1"/>
              <a:t>webiste</a:t>
            </a:r>
            <a:endParaRPr lang="en-US" sz="1100" b="1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Highlights</a:t>
            </a:r>
          </a:p>
          <a:p>
            <a:pPr marL="171450" indent="-171450">
              <a:buFontTx/>
              <a:buChar char="-"/>
            </a:pPr>
            <a:r>
              <a:rPr lang="en-US" sz="1100" b="1" i="1" dirty="0"/>
              <a:t>What you do</a:t>
            </a:r>
          </a:p>
          <a:p>
            <a:pPr marL="171450" indent="-171450">
              <a:buFontTx/>
              <a:buChar char="-"/>
            </a:pPr>
            <a:r>
              <a:rPr lang="en-US" sz="1100" b="1" i="1" dirty="0"/>
              <a:t>The benefit / value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Think: Last sentence of your pitch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i="1" dirty="0"/>
          </a:p>
          <a:p>
            <a:pPr algn="just"/>
            <a:endParaRPr lang="en-GB" sz="1100" b="1" i="1" dirty="0"/>
          </a:p>
          <a:p>
            <a:pPr algn="just"/>
            <a:endParaRPr lang="en-GB" sz="1100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FD02F-8B90-A9F5-36B0-3ADC25F5A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59" y="2419254"/>
            <a:ext cx="1393865" cy="1393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BB3DC-F2F0-458A-FE3F-CE0AF6C72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996" y="2064742"/>
            <a:ext cx="2469286" cy="1234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7EED8-DAC4-A3EE-1BA9-DDA682BA6FEC}"/>
              </a:ext>
            </a:extLst>
          </p:cNvPr>
          <p:cNvSpPr txBox="1"/>
          <p:nvPr/>
        </p:nvSpPr>
        <p:spPr>
          <a:xfrm>
            <a:off x="5973324" y="1992983"/>
            <a:ext cx="13761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Benefits:</a:t>
            </a:r>
          </a:p>
          <a:p>
            <a:r>
              <a:rPr lang="en-US" sz="1100" b="1" i="1" dirty="0"/>
              <a:t>The direct result of features  (the promise). </a:t>
            </a:r>
            <a:r>
              <a:rPr lang="en-US" sz="1100" b="1" i="1" dirty="0">
                <a:solidFill>
                  <a:srgbClr val="00B050"/>
                </a:solidFill>
              </a:rPr>
              <a:t>The things the customer can </a:t>
            </a:r>
          </a:p>
          <a:p>
            <a:r>
              <a:rPr lang="en-US" sz="1100" b="1" i="1" dirty="0">
                <a:solidFill>
                  <a:srgbClr val="00B050"/>
                </a:solidFill>
              </a:rPr>
              <a:t>accomplish because of the features of your product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0565D-F65F-0E91-0908-75EA42CD0246}"/>
              </a:ext>
            </a:extLst>
          </p:cNvPr>
          <p:cNvSpPr txBox="1"/>
          <p:nvPr/>
        </p:nvSpPr>
        <p:spPr>
          <a:xfrm>
            <a:off x="9948422" y="1874149"/>
            <a:ext cx="141422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1" dirty="0"/>
              <a:t>Value:</a:t>
            </a:r>
          </a:p>
          <a:p>
            <a:r>
              <a:rPr lang="en-US" sz="1100" b="1" i="1" dirty="0"/>
              <a:t>-  This is what </a:t>
            </a:r>
            <a:r>
              <a:rPr lang="en-US" sz="1100" b="1" i="1" dirty="0">
                <a:solidFill>
                  <a:srgbClr val="00B050"/>
                </a:solidFill>
              </a:rPr>
              <a:t>drives customers to make buying decisions </a:t>
            </a:r>
          </a:p>
          <a:p>
            <a:r>
              <a:rPr lang="en-US" sz="1100" b="1" i="1" dirty="0"/>
              <a:t>- Often unique to each customer</a:t>
            </a:r>
          </a:p>
          <a:p>
            <a:r>
              <a:rPr lang="en-US" sz="1100" b="1" i="1" dirty="0"/>
              <a:t>- WHY your product is important to your customer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595AC3-4F1B-5A7A-E6E5-A1F7CB0E6BC9}"/>
              </a:ext>
            </a:extLst>
          </p:cNvPr>
          <p:cNvSpPr txBox="1"/>
          <p:nvPr/>
        </p:nvSpPr>
        <p:spPr>
          <a:xfrm>
            <a:off x="7262046" y="3473636"/>
            <a:ext cx="2761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/>
              <a:t>ALSO What’s in it for me? </a:t>
            </a:r>
          </a:p>
          <a:p>
            <a:r>
              <a:rPr lang="en-US" sz="1100" b="1" i="1" dirty="0"/>
              <a:t>Answer: Because of this (feature/benefit),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CDC897-3058-FA89-D852-92C5B1B6A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077" y="4188078"/>
            <a:ext cx="2910920" cy="1940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01104-2676-1E4F-424F-278F7456A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444" y="4016872"/>
            <a:ext cx="1452716" cy="209132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3F2A45D-E63A-C377-8487-32304082A9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98" y="-968467"/>
            <a:ext cx="3122757" cy="31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605F6B-D3A1-9583-9F6F-A145BC44CD0D}"/>
              </a:ext>
            </a:extLst>
          </p:cNvPr>
          <p:cNvSpPr txBox="1"/>
          <p:nvPr/>
        </p:nvSpPr>
        <p:spPr>
          <a:xfrm>
            <a:off x="1637413" y="1086873"/>
            <a:ext cx="873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306245"/>
                </a:solidFill>
              </a:rPr>
              <a:t>Business Model Canvas</a:t>
            </a:r>
            <a:endParaRPr lang="pl-PL" sz="3600" b="1" dirty="0">
              <a:solidFill>
                <a:srgbClr val="306245"/>
              </a:solidFill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B26F53D-5AA0-1AFC-3C62-2EF5B307DF97}"/>
              </a:ext>
            </a:extLst>
          </p:cNvPr>
          <p:cNvSpPr/>
          <p:nvPr/>
        </p:nvSpPr>
        <p:spPr>
          <a:xfrm>
            <a:off x="10494492" y="168677"/>
            <a:ext cx="1593413" cy="873298"/>
          </a:xfrm>
          <a:custGeom>
            <a:avLst/>
            <a:gdLst/>
            <a:ahLst/>
            <a:cxnLst/>
            <a:rect l="l" t="t" r="r" b="b"/>
            <a:pathLst>
              <a:path w="2150990" h="1109713">
                <a:moveTo>
                  <a:pt x="0" y="0"/>
                </a:moveTo>
                <a:lnTo>
                  <a:pt x="2150990" y="0"/>
                </a:lnTo>
                <a:lnTo>
                  <a:pt x="2150990" y="1109713"/>
                </a:lnTo>
                <a:lnTo>
                  <a:pt x="0" y="1109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17" t="-35985" r="-38721" b="-58350"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755729CF-8648-E50E-0E02-D549E2478115}"/>
              </a:ext>
            </a:extLst>
          </p:cNvPr>
          <p:cNvSpPr/>
          <p:nvPr/>
        </p:nvSpPr>
        <p:spPr>
          <a:xfrm>
            <a:off x="11440061" y="5476296"/>
            <a:ext cx="753550" cy="1274036"/>
          </a:xfrm>
          <a:custGeom>
            <a:avLst/>
            <a:gdLst/>
            <a:ahLst/>
            <a:cxnLst/>
            <a:rect l="l" t="t" r="r" b="b"/>
            <a:pathLst>
              <a:path w="1587160" h="2762226">
                <a:moveTo>
                  <a:pt x="0" y="0"/>
                </a:moveTo>
                <a:lnTo>
                  <a:pt x="1587161" y="0"/>
                </a:lnTo>
                <a:lnTo>
                  <a:pt x="1587161" y="2762226"/>
                </a:lnTo>
                <a:lnTo>
                  <a:pt x="0" y="276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41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1BAA7-A860-34B3-F8E7-25BE68073A5C}"/>
              </a:ext>
            </a:extLst>
          </p:cNvPr>
          <p:cNvSpPr txBox="1"/>
          <p:nvPr/>
        </p:nvSpPr>
        <p:spPr>
          <a:xfrm>
            <a:off x="5989621" y="2373239"/>
            <a:ext cx="6197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306245"/>
                </a:solidFill>
              </a:rPr>
              <a:t>HOW DO I OPERATE?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0061A-0B77-6CBB-E89A-E4E374622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2153839"/>
            <a:ext cx="6353175" cy="397073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9C82166-EF51-D7E1-A515-6BA6FC922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98" y="-838700"/>
            <a:ext cx="3122757" cy="31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0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734</Words>
  <Application>Microsoft Office PowerPoint</Application>
  <PresentationFormat>Panoramiczny</PresentationFormat>
  <Paragraphs>190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Bertrand Dupont | Łukasiewicz – PORT</dc:creator>
  <cp:lastModifiedBy>Beata Lubicka | Łukasiewicz – PORT</cp:lastModifiedBy>
  <cp:revision>2</cp:revision>
  <dcterms:created xsi:type="dcterms:W3CDTF">2024-07-29T09:27:26Z</dcterms:created>
  <dcterms:modified xsi:type="dcterms:W3CDTF">2024-10-02T14:46:35Z</dcterms:modified>
</cp:coreProperties>
</file>